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2" r:id="rId1"/>
  </p:sldMasterIdLst>
  <p:notesMasterIdLst>
    <p:notesMasterId r:id="rId11"/>
  </p:notesMasterIdLst>
  <p:handoutMasterIdLst>
    <p:handoutMasterId r:id="rId12"/>
  </p:handoutMasterIdLst>
  <p:sldIdLst>
    <p:sldId id="664" r:id="rId2"/>
    <p:sldId id="691" r:id="rId3"/>
    <p:sldId id="690" r:id="rId4"/>
    <p:sldId id="684" r:id="rId5"/>
    <p:sldId id="685" r:id="rId6"/>
    <p:sldId id="682" r:id="rId7"/>
    <p:sldId id="688" r:id="rId8"/>
    <p:sldId id="692" r:id="rId9"/>
    <p:sldId id="687" r:id="rId10"/>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7" clrIdx="0">
    <p:extLst/>
  </p:cmAuthor>
  <p:cmAuthor id="2" name="Grant Nakata" initials="GN" lastIdx="2" clrIdx="1">
    <p:extLst/>
  </p:cmAuthor>
  <p:cmAuthor id="3" name="Jared Erwin" initials="JE" lastIdx="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A5B36"/>
    <a:srgbClr val="FF0000"/>
    <a:srgbClr val="0E4B91"/>
    <a:srgbClr val="000000"/>
    <a:srgbClr val="339933"/>
    <a:srgbClr val="CB460F"/>
    <a:srgbClr val="EA903A"/>
    <a:srgbClr val="DEDEDE"/>
    <a:srgbClr val="002B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4" autoAdjust="0"/>
    <p:restoredTop sz="76174" autoAdjust="0"/>
  </p:normalViewPr>
  <p:slideViewPr>
    <p:cSldViewPr snapToGrid="0" snapToObjects="1">
      <p:cViewPr varScale="1">
        <p:scale>
          <a:sx n="85" d="100"/>
          <a:sy n="85" d="100"/>
        </p:scale>
        <p:origin x="2322" y="84"/>
      </p:cViewPr>
      <p:guideLst>
        <p:guide orient="horz" pos="1416"/>
        <p:guide pos="2880"/>
      </p:guideLst>
    </p:cSldViewPr>
  </p:slideViewPr>
  <p:outlineViewPr>
    <p:cViewPr>
      <p:scale>
        <a:sx n="33" d="100"/>
        <a:sy n="33" d="100"/>
      </p:scale>
      <p:origin x="0" y="276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7" d="100"/>
          <a:sy n="67" d="100"/>
        </p:scale>
        <p:origin x="3228"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s.icann.org\dfs\shared\_New%20gTLD%20Program\07%20Other%20Projects\GAC%20Advice%20Process\Historical%20Inventory\Historical-GAC-Advice-Review-7September201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solidFill>
                <a:latin typeface="+mn-lt"/>
                <a:ea typeface="+mn-ea"/>
                <a:cs typeface="+mn-cs"/>
              </a:defRPr>
            </a:pPr>
            <a:r>
              <a:rPr lang="en-US">
                <a:solidFill>
                  <a:schemeClr val="tx1"/>
                </a:solidFill>
              </a:rPr>
              <a:t>Advice Items by Phase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pattFill prst="narVert">
              <a:fgClr>
                <a:schemeClr val="accent6"/>
              </a:fgClr>
              <a:bgClr>
                <a:schemeClr val="accent6">
                  <a:lumMod val="20000"/>
                  <a:lumOff val="80000"/>
                </a:schemeClr>
              </a:bgClr>
            </a:pattFill>
            <a:ln>
              <a:noFill/>
            </a:ln>
            <a:effectLst>
              <a:innerShdw blurRad="114300">
                <a:schemeClr val="accent6"/>
              </a:innerShdw>
            </a:effectLst>
          </c:spPr>
          <c:invertIfNegative val="0"/>
          <c:dPt>
            <c:idx val="1"/>
            <c:invertIfNegative val="0"/>
            <c:bubble3D val="0"/>
            <c:extLst xmlns:c16r2="http://schemas.microsoft.com/office/drawing/2015/06/chart">
              <c:ext xmlns:c16="http://schemas.microsoft.com/office/drawing/2014/chart" uri="{C3380CC4-5D6E-409C-BE32-E72D297353CC}">
                <c16:uniqueId val="{00000000-5A03-6449-997A-3E5C15E1FA1D}"/>
              </c:ext>
            </c:extLst>
          </c:dPt>
          <c:dPt>
            <c:idx val="2"/>
            <c:invertIfNegative val="0"/>
            <c:bubble3D val="0"/>
            <c:extLst xmlns:c16r2="http://schemas.microsoft.com/office/drawing/2015/06/chart">
              <c:ext xmlns:c16="http://schemas.microsoft.com/office/drawing/2014/chart" uri="{C3380CC4-5D6E-409C-BE32-E72D297353CC}">
                <c16:uniqueId val="{00000001-5A03-6449-997A-3E5C15E1FA1D}"/>
              </c:ext>
            </c:extLst>
          </c:dPt>
          <c:dPt>
            <c:idx val="4"/>
            <c:invertIfNegative val="0"/>
            <c:bubble3D val="0"/>
            <c:extLst xmlns:c16r2="http://schemas.microsoft.com/office/drawing/2015/06/chart">
              <c:ext xmlns:c16="http://schemas.microsoft.com/office/drawing/2014/chart" uri="{C3380CC4-5D6E-409C-BE32-E72D297353CC}">
                <c16:uniqueId val="{00000002-5A03-6449-997A-3E5C15E1FA1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'Summary of Advice Items'!$D$24:$D$28</c:f>
              <c:strCache>
                <c:ptCount val="5"/>
                <c:pt idx="0">
                  <c:v>Phase 1 | Receive &amp; Publish</c:v>
                </c:pt>
                <c:pt idx="1">
                  <c:v>Phase 2 | Understand</c:v>
                </c:pt>
                <c:pt idx="2">
                  <c:v>Phase 3 | Evaluate &amp; Consider</c:v>
                </c:pt>
                <c:pt idx="3">
                  <c:v>Phase 4 | Implement</c:v>
                </c:pt>
                <c:pt idx="4">
                  <c:v>Phase 5 | Close Request</c:v>
                </c:pt>
              </c:strCache>
            </c:strRef>
          </c:cat>
          <c:val>
            <c:numRef>
              <c:f>'Summary of Advice Items'!$E$24:$E$28</c:f>
              <c:numCache>
                <c:formatCode>General</c:formatCode>
                <c:ptCount val="5"/>
                <c:pt idx="0">
                  <c:v>0</c:v>
                </c:pt>
                <c:pt idx="1">
                  <c:v>0</c:v>
                </c:pt>
                <c:pt idx="2">
                  <c:v>19</c:v>
                </c:pt>
                <c:pt idx="3">
                  <c:v>7</c:v>
                </c:pt>
                <c:pt idx="4">
                  <c:v>147</c:v>
                </c:pt>
              </c:numCache>
            </c:numRef>
          </c:val>
          <c:extLst xmlns:c16r2="http://schemas.microsoft.com/office/drawing/2015/06/chart">
            <c:ext xmlns:c16="http://schemas.microsoft.com/office/drawing/2014/chart" uri="{C3380CC4-5D6E-409C-BE32-E72D297353CC}">
              <c16:uniqueId val="{00000003-5A03-6449-997A-3E5C15E1FA1D}"/>
            </c:ext>
          </c:extLst>
        </c:ser>
        <c:dLbls>
          <c:dLblPos val="inEnd"/>
          <c:showLegendKey val="0"/>
          <c:showVal val="1"/>
          <c:showCatName val="0"/>
          <c:showSerName val="0"/>
          <c:showPercent val="0"/>
          <c:showBubbleSize val="0"/>
        </c:dLbls>
        <c:gapWidth val="227"/>
        <c:overlap val="-48"/>
        <c:axId val="274435856"/>
        <c:axId val="274436416"/>
      </c:barChart>
      <c:catAx>
        <c:axId val="274435856"/>
        <c:scaling>
          <c:orientation val="maxMin"/>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74436416"/>
        <c:crosses val="autoZero"/>
        <c:auto val="1"/>
        <c:lblAlgn val="ctr"/>
        <c:lblOffset val="100"/>
        <c:noMultiLvlLbl val="0"/>
      </c:catAx>
      <c:valAx>
        <c:axId val="274436416"/>
        <c:scaling>
          <c:orientation val="minMax"/>
        </c:scaling>
        <c:delete val="0"/>
        <c:axPos val="t"/>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7443585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68F13CC-A6A6-524A-A0F8-DAB9B298E3B6}" type="datetimeFigureOut">
              <a:rPr lang="en-US" smtClean="0"/>
              <a:t>06/19/18</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7CED518-EFD6-E34B-989E-6B6564A75595}" type="slidenum">
              <a:rPr lang="en-US" smtClean="0"/>
              <a:t>‹#›</a:t>
            </a:fld>
            <a:endParaRPr lang="en-US"/>
          </a:p>
        </p:txBody>
      </p:sp>
    </p:spTree>
    <p:extLst>
      <p:ext uri="{BB962C8B-B14F-4D97-AF65-F5344CB8AC3E}">
        <p14:creationId xmlns:p14="http://schemas.microsoft.com/office/powerpoint/2010/main" val="2314000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2A614CD-FA73-DF49-AA13-A5EF746D725A}" type="datetimeFigureOut">
              <a:rPr lang="en-US" smtClean="0"/>
              <a:t>06/19/18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E002FF9-4628-B146-9948-95257A430692}" type="slidenum">
              <a:rPr lang="en-US" smtClean="0"/>
              <a:t>‹#›</a:t>
            </a:fld>
            <a:endParaRPr lang="en-US"/>
          </a:p>
        </p:txBody>
      </p:sp>
    </p:spTree>
    <p:extLst>
      <p:ext uri="{BB962C8B-B14F-4D97-AF65-F5344CB8AC3E}">
        <p14:creationId xmlns:p14="http://schemas.microsoft.com/office/powerpoint/2010/main" val="21568994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a:t>
            </a:fld>
            <a:endParaRPr lang="en-US"/>
          </a:p>
        </p:txBody>
      </p:sp>
    </p:spTree>
    <p:extLst>
      <p:ext uri="{BB962C8B-B14F-4D97-AF65-F5344CB8AC3E}">
        <p14:creationId xmlns:p14="http://schemas.microsoft.com/office/powerpoint/2010/main" val="206170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ICANN organization has developed a five-phased approach for addressing GAC advice items and tracking them as they progress through the process of review, consideration and implementation</a:t>
            </a:r>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a:t>
            </a:fld>
            <a:endParaRPr lang="en-US"/>
          </a:p>
        </p:txBody>
      </p:sp>
    </p:spTree>
    <p:extLst>
      <p:ext uri="{BB962C8B-B14F-4D97-AF65-F5344CB8AC3E}">
        <p14:creationId xmlns:p14="http://schemas.microsoft.com/office/powerpoint/2010/main" val="317669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5</a:t>
            </a:fld>
            <a:endParaRPr lang="en-US"/>
          </a:p>
        </p:txBody>
      </p:sp>
    </p:spTree>
    <p:extLst>
      <p:ext uri="{BB962C8B-B14F-4D97-AF65-F5344CB8AC3E}">
        <p14:creationId xmlns:p14="http://schemas.microsoft.com/office/powerpoint/2010/main" val="276588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6</a:t>
            </a:fld>
            <a:endParaRPr lang="en-US"/>
          </a:p>
        </p:txBody>
      </p:sp>
    </p:spTree>
    <p:extLst>
      <p:ext uri="{BB962C8B-B14F-4D97-AF65-F5344CB8AC3E}">
        <p14:creationId xmlns:p14="http://schemas.microsoft.com/office/powerpoint/2010/main" val="189758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7</a:t>
            </a:fld>
            <a:endParaRPr lang="en-US"/>
          </a:p>
        </p:txBody>
      </p:sp>
    </p:spTree>
    <p:extLst>
      <p:ext uri="{BB962C8B-B14F-4D97-AF65-F5344CB8AC3E}">
        <p14:creationId xmlns:p14="http://schemas.microsoft.com/office/powerpoint/2010/main" val="3890387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8</a:t>
            </a:fld>
            <a:endParaRPr lang="en-US"/>
          </a:p>
        </p:txBody>
      </p:sp>
    </p:spTree>
    <p:extLst>
      <p:ext uri="{BB962C8B-B14F-4D97-AF65-F5344CB8AC3E}">
        <p14:creationId xmlns:p14="http://schemas.microsoft.com/office/powerpoint/2010/main" val="1203777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9</a:t>
            </a:fld>
            <a:endParaRPr lang="en-US"/>
          </a:p>
        </p:txBody>
      </p:sp>
    </p:spTree>
    <p:extLst>
      <p:ext uri="{BB962C8B-B14F-4D97-AF65-F5344CB8AC3E}">
        <p14:creationId xmlns:p14="http://schemas.microsoft.com/office/powerpoint/2010/main" val="2363392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www.flickr.com/photos/icann" TargetMode="External"/><Relationship Id="rId7" Type="http://schemas.openxmlformats.org/officeDocument/2006/relationships/hyperlink" Target="linkedin.com/company/icann" TargetMode="External"/><Relationship Id="rId12" Type="http://schemas.openxmlformats.org/officeDocument/2006/relationships/hyperlink" Target="http://www.facebook.com/icannorg" TargetMode="External"/><Relationship Id="rId17" Type="http://schemas.openxmlformats.org/officeDocument/2006/relationships/hyperlink" Target="http://www.youtube.com/icannnews" TargetMode="External"/><Relationship Id="rId2" Type="http://schemas.openxmlformats.org/officeDocument/2006/relationships/image" Target="../media/image19.emf"/><Relationship Id="rId16" Type="http://schemas.openxmlformats.org/officeDocument/2006/relationships/image" Target="../media/image24.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5.png"/><Relationship Id="rId4" Type="http://schemas.openxmlformats.org/officeDocument/2006/relationships/hyperlink" Target="flickr.com/photos/icann" TargetMode="External"/><Relationship Id="rId9" Type="http://schemas.openxmlformats.org/officeDocument/2006/relationships/hyperlink" Target="https://twitter.com/icann" TargetMode="External"/><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
        <p:nvSpPr>
          <p:cNvPr id="6" name="Content Placeholder 5"/>
          <p:cNvSpPr>
            <a:spLocks noGrp="1"/>
          </p:cNvSpPr>
          <p:nvPr>
            <p:ph sz="quarter" idx="10" hasCustomPrompt="1"/>
          </p:nvPr>
        </p:nvSpPr>
        <p:spPr>
          <a:xfrm>
            <a:off x="609600" y="1470212"/>
            <a:ext cx="7907338"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a:defRPr sz="1900">
                <a:solidFill>
                  <a:srgbClr val="000000"/>
                </a:solidFill>
              </a:defRPr>
            </a:lvl4pPr>
            <a:lvl5pPr>
              <a:defRPr sz="1900">
                <a:solidFill>
                  <a:srgbClr val="000000"/>
                </a:solidFill>
              </a:defRPr>
            </a:lvl5pPr>
          </a:lstStyle>
          <a:p>
            <a:pPr lvl="0"/>
            <a:r>
              <a:rPr lang="en-US" dirty="0"/>
              <a:t>Place text here</a:t>
            </a:r>
          </a:p>
          <a:p>
            <a:pPr lvl="1"/>
            <a:r>
              <a:rPr lang="en-US" dirty="0"/>
              <a:t>Second level bullet</a:t>
            </a:r>
          </a:p>
          <a:p>
            <a:pPr lvl="2"/>
            <a:r>
              <a:rPr lang="en-US" dirty="0"/>
              <a:t>Third level bullet</a:t>
            </a:r>
          </a:p>
        </p:txBody>
      </p:sp>
    </p:spTree>
    <p:extLst>
      <p:ext uri="{BB962C8B-B14F-4D97-AF65-F5344CB8AC3E}">
        <p14:creationId xmlns:p14="http://schemas.microsoft.com/office/powerpoint/2010/main" val="401126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8"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
        <p:nvSpPr>
          <p:cNvPr id="5" name="TextBox 4"/>
          <p:cNvSpPr txBox="1"/>
          <p:nvPr userDrawn="1"/>
        </p:nvSpPr>
        <p:spPr>
          <a:xfrm>
            <a:off x="3098976" y="6653628"/>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49163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943"/>
            <a:ext cx="9144000" cy="528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userDrawn="1"/>
        </p:nvPicPr>
        <p:blipFill>
          <a:blip r:embed="rId2"/>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cxnSp>
        <p:nvCxnSpPr>
          <p:cNvPr id="22" name="Straight Connector 21"/>
          <p:cNvCxnSpPr/>
          <p:nvPr userDrawn="1"/>
        </p:nvCxnSpPr>
        <p:spPr>
          <a:xfrm flipH="1">
            <a:off x="0" y="608083"/>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p:nvPr>
        </p:nvSpPr>
        <p:spPr>
          <a:xfrm>
            <a:off x="0" y="623477"/>
            <a:ext cx="4598988" cy="5687676"/>
          </a:xfrm>
          <a:prstGeom prst="rect">
            <a:avLst/>
          </a:prstGeom>
        </p:spPr>
        <p:txBody>
          <a:bodyPr/>
          <a:lstStyle>
            <a:lvl1pPr marL="0" indent="0">
              <a:buFont typeface="Arial" panose="020B0604020202020204" pitchFamily="34" charset="0"/>
              <a:buNone/>
              <a:defRPr/>
            </a:lvl1pPr>
          </a:lstStyle>
          <a:p>
            <a:r>
              <a:rPr lang="en-US" dirty="0"/>
              <a:t>Click icon to add picture</a:t>
            </a:r>
          </a:p>
        </p:txBody>
      </p:sp>
      <p:sp>
        <p:nvSpPr>
          <p:cNvPr id="9"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
        <p:nvSpPr>
          <p:cNvPr id="10" name="TextBox 9"/>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410230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2" name="Group 1"/>
          <p:cNvGrpSpPr/>
          <p:nvPr userDrawn="1"/>
        </p:nvGrpSpPr>
        <p:grpSpPr>
          <a:xfrm>
            <a:off x="2422" y="585223"/>
            <a:ext cx="9286433" cy="6225367"/>
            <a:chOff x="2422" y="585223"/>
            <a:chExt cx="9286433" cy="6225367"/>
          </a:xfrm>
        </p:grpSpPr>
        <p:sp>
          <p:nvSpPr>
            <p:cNvPr id="17" name="Oval 16"/>
            <p:cNvSpPr/>
            <p:nvPr userDrawn="1"/>
          </p:nvSpPr>
          <p:spPr>
            <a:xfrm>
              <a:off x="39549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08083"/>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2" y="608083"/>
              <a:ext cx="86815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a:stretch>
              <a:fillRect/>
            </a:stretch>
          </p:blipFill>
          <p:spPr>
            <a:xfrm>
              <a:off x="237744" y="6460580"/>
              <a:ext cx="368521" cy="293992"/>
            </a:xfrm>
            <a:prstGeom prst="rect">
              <a:avLst/>
            </a:prstGeom>
          </p:spPr>
        </p:pic>
        <p:sp>
          <p:nvSpPr>
            <p:cNvPr id="34" name="Oval 33"/>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0" name="Straight Connector 39"/>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Connector 42"/>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grpSp>
      <p:sp>
        <p:nvSpPr>
          <p:cNvPr id="15" name="Rectangle 14"/>
          <p:cNvSpPr/>
          <p:nvPr userDrawn="1"/>
        </p:nvSpPr>
        <p:spPr>
          <a:xfrm>
            <a:off x="2422" y="749729"/>
            <a:ext cx="9144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
        <p:nvSpPr>
          <p:cNvPr id="20" name="TextBox 19"/>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333264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2" name="Group 1"/>
          <p:cNvGrpSpPr/>
          <p:nvPr userDrawn="1"/>
        </p:nvGrpSpPr>
        <p:grpSpPr>
          <a:xfrm>
            <a:off x="2422" y="585223"/>
            <a:ext cx="9286433" cy="6225367"/>
            <a:chOff x="2422" y="585223"/>
            <a:chExt cx="9286433" cy="6225367"/>
          </a:xfrm>
        </p:grpSpPr>
        <p:sp>
          <p:nvSpPr>
            <p:cNvPr id="17" name="Oval 16"/>
            <p:cNvSpPr/>
            <p:nvPr userDrawn="1"/>
          </p:nvSpPr>
          <p:spPr>
            <a:xfrm>
              <a:off x="39549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08083"/>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2" y="608083"/>
              <a:ext cx="86815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a:stretch>
              <a:fillRect/>
            </a:stretch>
          </p:blipFill>
          <p:spPr>
            <a:xfrm>
              <a:off x="237744" y="6460580"/>
              <a:ext cx="368521" cy="293992"/>
            </a:xfrm>
            <a:prstGeom prst="rect">
              <a:avLst/>
            </a:prstGeom>
          </p:spPr>
        </p:pic>
        <p:sp>
          <p:nvSpPr>
            <p:cNvPr id="34" name="Oval 33"/>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0" name="Straight Connector 39"/>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Connector 42"/>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grpSp>
      <p:sp>
        <p:nvSpPr>
          <p:cNvPr id="15"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
        <p:nvSpPr>
          <p:cNvPr id="16" name="TextBox 1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425506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21" name="Picture 20"/>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582" y="608083"/>
            <a:ext cx="9141417" cy="5719111"/>
          </a:xfrm>
          <a:prstGeom prst="rect">
            <a:avLst/>
          </a:prstGeom>
        </p:spPr>
      </p:pic>
      <p:pic>
        <p:nvPicPr>
          <p:cNvPr id="24" name="Picture 23"/>
          <p:cNvPicPr>
            <a:picLocks noChangeAspect="1"/>
          </p:cNvPicPr>
          <p:nvPr userDrawn="1"/>
        </p:nvPicPr>
        <p:blipFill>
          <a:blip r:embed="rId3"/>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cxnSp>
        <p:nvCxnSpPr>
          <p:cNvPr id="22" name="Straight Connector 21"/>
          <p:cNvCxnSpPr/>
          <p:nvPr userDrawn="1"/>
        </p:nvCxnSpPr>
        <p:spPr>
          <a:xfrm flipH="1">
            <a:off x="0" y="608083"/>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374904" y="46179"/>
            <a:ext cx="8012951" cy="450663"/>
          </a:xfrm>
          <a:prstGeom prst="rect">
            <a:avLst/>
          </a:prstGeom>
        </p:spPr>
        <p:txBody>
          <a:bodyPr lIns="0" tIns="0" rIns="0" bIns="0"/>
          <a:lstStyle>
            <a:lvl1pPr>
              <a:defRPr>
                <a:latin typeface="+mj-lt"/>
              </a:defRPr>
            </a:lvl1pPr>
          </a:lstStyle>
          <a:p>
            <a:r>
              <a:rPr lang="en-US"/>
              <a:t>Click to edit Master title style</a:t>
            </a:r>
            <a:endParaRPr lang="en-US" dirty="0"/>
          </a:p>
        </p:txBody>
      </p:sp>
      <p:sp>
        <p:nvSpPr>
          <p:cNvPr id="9" name="TextBox 8"/>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589388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824754"/>
            <a:ext cx="7932000" cy="1768314"/>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459172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833718"/>
            <a:ext cx="7932000" cy="1759349"/>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278718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88894"/>
            <a:ext cx="7932000" cy="1804173"/>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05769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97860"/>
            <a:ext cx="7932000" cy="1795208"/>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21644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97860"/>
            <a:ext cx="7932000" cy="1795208"/>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35437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10726" y="0"/>
            <a:ext cx="7744845"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610726" y="3562904"/>
            <a:ext cx="8119206"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610726" y="4252817"/>
            <a:ext cx="8119206"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9" name="Text Placeholder 4"/>
          <p:cNvSpPr>
            <a:spLocks noGrp="1"/>
          </p:cNvSpPr>
          <p:nvPr>
            <p:ph type="body" sz="quarter" idx="12" hasCustomPrompt="1"/>
          </p:nvPr>
        </p:nvSpPr>
        <p:spPr>
          <a:xfrm>
            <a:off x="610726" y="4553317"/>
            <a:ext cx="8119206"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pic>
        <p:nvPicPr>
          <p:cNvPr id="10" name="Picture 9"/>
          <p:cNvPicPr>
            <a:picLocks noChangeAspect="1"/>
          </p:cNvPicPr>
          <p:nvPr userDrawn="1"/>
        </p:nvPicPr>
        <p:blipFill>
          <a:blip r:embed="rId2"/>
          <a:stretch>
            <a:fillRect/>
          </a:stretch>
        </p:blipFill>
        <p:spPr>
          <a:xfrm>
            <a:off x="636999" y="5507609"/>
            <a:ext cx="1189827" cy="949200"/>
          </a:xfrm>
          <a:prstGeom prst="rect">
            <a:avLst/>
          </a:prstGeom>
        </p:spPr>
      </p:pic>
      <p:sp>
        <p:nvSpPr>
          <p:cNvPr id="11" name="Text Placeholder 4"/>
          <p:cNvSpPr>
            <a:spLocks noGrp="1"/>
          </p:cNvSpPr>
          <p:nvPr>
            <p:ph type="body" sz="quarter" idx="13" hasCustomPrompt="1"/>
          </p:nvPr>
        </p:nvSpPr>
        <p:spPr>
          <a:xfrm>
            <a:off x="610726" y="2854692"/>
            <a:ext cx="8119206"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
        <p:nvSpPr>
          <p:cNvPr id="8" name="TextBox 7"/>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247050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70966"/>
            <a:ext cx="7932000" cy="1822102"/>
          </a:xfrm>
          <a:prstGeom prst="rect">
            <a:avLst/>
          </a:prstGeom>
        </p:spPr>
        <p:txBody>
          <a:bodyPr anchor="b" anchorCtr="0"/>
          <a:lstStyle>
            <a:lvl1pPr>
              <a:spcBef>
                <a:spcPts val="0"/>
              </a:spcBef>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
        <p:nvSpPr>
          <p:cNvPr id="25" name="TextBox 24"/>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96037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a:stretch>
            <a:fillRect/>
          </a:stretch>
        </p:blipFill>
        <p:spPr>
          <a:xfrm>
            <a:off x="237744" y="6460580"/>
            <a:ext cx="368521" cy="293992"/>
          </a:xfrm>
          <a:prstGeom prst="rect">
            <a:avLst/>
          </a:prstGeom>
        </p:spPr>
      </p:pic>
      <p:cxnSp>
        <p:nvCxnSpPr>
          <p:cNvPr id="25" name="Straight Connector 24"/>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4"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sp>
        <p:nvSpPr>
          <p:cNvPr id="10" name="TextBox 9"/>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4095562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a:stretch>
            <a:fillRect/>
          </a:stretch>
        </p:blipFill>
        <p:spPr>
          <a:xfrm>
            <a:off x="237744" y="6460580"/>
            <a:ext cx="368521" cy="293992"/>
          </a:xfrm>
          <a:prstGeom prst="rect">
            <a:avLst/>
          </a:prstGeom>
        </p:spPr>
      </p:pic>
      <p:cxnSp>
        <p:nvCxnSpPr>
          <p:cNvPr id="25" name="Straight Connector 24"/>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4"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sp>
        <p:nvSpPr>
          <p:cNvPr id="11" name="TextBox 10"/>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618143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a:stretch>
            <a:fillRect/>
          </a:stretch>
        </p:blipFill>
        <p:spPr>
          <a:xfrm>
            <a:off x="237744" y="6460580"/>
            <a:ext cx="368521" cy="293992"/>
          </a:xfrm>
          <a:prstGeom prst="rect">
            <a:avLst/>
          </a:prstGeom>
        </p:spPr>
      </p:pic>
      <p:cxnSp>
        <p:nvCxnSpPr>
          <p:cNvPr id="25" name="Straight Connector 24"/>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4"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sp>
        <p:nvSpPr>
          <p:cNvPr id="11" name="TextBox 10"/>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024040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Divider 4">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a:stretch>
            <a:fillRect/>
          </a:stretch>
        </p:blipFill>
        <p:spPr>
          <a:xfrm>
            <a:off x="237744" y="6460580"/>
            <a:ext cx="368521" cy="293992"/>
          </a:xfrm>
          <a:prstGeom prst="rect">
            <a:avLst/>
          </a:prstGeom>
        </p:spPr>
      </p:pic>
      <p:cxnSp>
        <p:nvCxnSpPr>
          <p:cNvPr id="25" name="Straight Connector 24"/>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4"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spcBef>
                <a:spcPts val="0"/>
              </a:spcBef>
              <a:defRPr sz="3500" baseline="0">
                <a:solidFill>
                  <a:schemeClr val="bg1"/>
                </a:solidFill>
                <a:latin typeface="+mj-lt"/>
              </a:defRPr>
            </a:lvl1pPr>
          </a:lstStyle>
          <a:p>
            <a:r>
              <a:rPr lang="en-US" dirty="0"/>
              <a:t>Name of Agenda Item</a:t>
            </a:r>
          </a:p>
        </p:txBody>
      </p:sp>
      <p:sp>
        <p:nvSpPr>
          <p:cNvPr id="10" name="TextBox 9"/>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093030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7"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5" name="Title 4"/>
          <p:cNvSpPr>
            <a:spLocks noGrp="1"/>
          </p:cNvSpPr>
          <p:nvPr>
            <p:ph type="title" hasCustomPrompt="1"/>
          </p:nvPr>
        </p:nvSpPr>
        <p:spPr>
          <a:xfrm>
            <a:off x="374904" y="42394"/>
            <a:ext cx="7886700" cy="531346"/>
          </a:xfrm>
          <a:prstGeom prst="rect">
            <a:avLst/>
          </a:prstGeom>
        </p:spPr>
        <p:txBody>
          <a:bodyPr lIns="0" tIns="45720" rIns="0" bIns="45720"/>
          <a:lstStyle>
            <a:lvl1pPr>
              <a:defRPr>
                <a:solidFill>
                  <a:schemeClr val="bg1"/>
                </a:solidFill>
                <a:latin typeface="+mj-lt"/>
              </a:defRPr>
            </a:lvl1pPr>
          </a:lstStyle>
          <a:p>
            <a:r>
              <a:rPr lang="en-US" dirty="0"/>
              <a:t>Presenters Section Divider</a:t>
            </a:r>
          </a:p>
        </p:txBody>
      </p:sp>
      <p:sp>
        <p:nvSpPr>
          <p:cNvPr id="7"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6"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7"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50"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3" name="TextBox 22"/>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623137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7" name="TextBox 26"/>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226501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7" name="TextBox 26"/>
          <p:cNvSpPr txBox="1"/>
          <p:nvPr userDrawn="1"/>
        </p:nvSpPr>
        <p:spPr>
          <a:xfrm>
            <a:off x="3098976" y="6632112"/>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920853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7" name="TextBox 26"/>
          <p:cNvSpPr txBox="1"/>
          <p:nvPr userDrawn="1"/>
        </p:nvSpPr>
        <p:spPr>
          <a:xfrm>
            <a:off x="3098976" y="6632112"/>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213455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7" name="TextBox 26"/>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1932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hasCustomPrompt="1"/>
          </p:nvPr>
        </p:nvSpPr>
        <p:spPr>
          <a:xfrm>
            <a:off x="610724" y="0"/>
            <a:ext cx="7744845"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a:t>
            </a:r>
          </a:p>
        </p:txBody>
      </p:sp>
      <p:sp>
        <p:nvSpPr>
          <p:cNvPr id="5" name="Text Placeholder 4"/>
          <p:cNvSpPr>
            <a:spLocks noGrp="1"/>
          </p:cNvSpPr>
          <p:nvPr>
            <p:ph type="body" sz="quarter" idx="10" hasCustomPrompt="1"/>
          </p:nvPr>
        </p:nvSpPr>
        <p:spPr>
          <a:xfrm>
            <a:off x="610723" y="3562904"/>
            <a:ext cx="8119872"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610723" y="4252817"/>
            <a:ext cx="8119872"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Event Name</a:t>
            </a:r>
          </a:p>
        </p:txBody>
      </p:sp>
      <p:sp>
        <p:nvSpPr>
          <p:cNvPr id="9" name="Text Placeholder 4"/>
          <p:cNvSpPr>
            <a:spLocks noGrp="1"/>
          </p:cNvSpPr>
          <p:nvPr>
            <p:ph type="body" sz="quarter" idx="12" hasCustomPrompt="1"/>
          </p:nvPr>
        </p:nvSpPr>
        <p:spPr>
          <a:xfrm>
            <a:off x="610723" y="4544352"/>
            <a:ext cx="8119872"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pic>
        <p:nvPicPr>
          <p:cNvPr id="8" name="Picture 7"/>
          <p:cNvPicPr>
            <a:picLocks noChangeAspect="1"/>
          </p:cNvPicPr>
          <p:nvPr userDrawn="1"/>
        </p:nvPicPr>
        <p:blipFill>
          <a:blip r:embed="rId2"/>
          <a:stretch>
            <a:fillRect/>
          </a:stretch>
        </p:blipFill>
        <p:spPr>
          <a:xfrm>
            <a:off x="641992" y="5512926"/>
            <a:ext cx="1193800" cy="952500"/>
          </a:xfrm>
          <a:prstGeom prst="rect">
            <a:avLst/>
          </a:prstGeom>
        </p:spPr>
      </p:pic>
      <p:sp>
        <p:nvSpPr>
          <p:cNvPr id="12" name="Text Placeholder 4"/>
          <p:cNvSpPr>
            <a:spLocks noGrp="1"/>
          </p:cNvSpPr>
          <p:nvPr>
            <p:ph type="body" sz="quarter" idx="13" hasCustomPrompt="1"/>
          </p:nvPr>
        </p:nvSpPr>
        <p:spPr>
          <a:xfrm>
            <a:off x="610723" y="2854692"/>
            <a:ext cx="8119872"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Tree>
    <p:extLst>
      <p:ext uri="{BB962C8B-B14F-4D97-AF65-F5344CB8AC3E}">
        <p14:creationId xmlns:p14="http://schemas.microsoft.com/office/powerpoint/2010/main" val="3779087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7" name="TextBox 26"/>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526487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986489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33"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7" name="TextBox 26"/>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665289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7"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spcBef>
                <a:spcPts val="0"/>
              </a:spcBef>
              <a:defRPr>
                <a:solidFill>
                  <a:schemeClr val="bg1"/>
                </a:solidFill>
                <a:latin typeface="+mj-lt"/>
              </a:defRPr>
            </a:lvl1pPr>
          </a:lstStyle>
          <a:p>
            <a:r>
              <a:rPr lang="en-US" dirty="0"/>
              <a:t>Presenters (option)</a:t>
            </a:r>
          </a:p>
        </p:txBody>
      </p:sp>
      <p:sp>
        <p:nvSpPr>
          <p:cNvPr id="44"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5"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6"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658697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7"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51"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910185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608985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262656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186986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25"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Tree>
    <p:extLst>
      <p:ext uri="{BB962C8B-B14F-4D97-AF65-F5344CB8AC3E}">
        <p14:creationId xmlns:p14="http://schemas.microsoft.com/office/powerpoint/2010/main" val="561915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cxnSp>
        <p:nvCxnSpPr>
          <p:cNvPr id="39" name="Straight Connector 38"/>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Arc 39"/>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sp>
        <p:nvSpPr>
          <p:cNvPr id="41"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2"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3"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7"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9"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50"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44263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sp>
        <p:nvSpPr>
          <p:cNvPr id="14" name="Oval 13"/>
          <p:cNvSpPr/>
          <p:nvPr/>
        </p:nvSpPr>
        <p:spPr>
          <a:xfrm>
            <a:off x="1811695"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flipH="1">
            <a:off x="0" y="6124511"/>
            <a:ext cx="1790417"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878697" y="6124511"/>
            <a:ext cx="66934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flipH="1">
            <a:off x="8610117"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flipH="1">
            <a:off x="8610117" y="347037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flipV="1">
            <a:off x="1834554" y="3552825"/>
            <a:ext cx="0" cy="2529961"/>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rot="16200000">
            <a:off x="1834554" y="3494144"/>
            <a:ext cx="121764" cy="121764"/>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1" name="Straight Connector 20"/>
          <p:cNvCxnSpPr/>
          <p:nvPr/>
        </p:nvCxnSpPr>
        <p:spPr>
          <a:xfrm flipH="1">
            <a:off x="1895439" y="3494144"/>
            <a:ext cx="6691671"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2"/>
          <a:stretch>
            <a:fillRect/>
          </a:stretch>
        </p:blipFill>
        <p:spPr>
          <a:xfrm>
            <a:off x="352076" y="4878249"/>
            <a:ext cx="1189829" cy="949200"/>
          </a:xfrm>
          <a:prstGeom prst="rect">
            <a:avLst/>
          </a:prstGeom>
        </p:spPr>
      </p:pic>
      <p:sp>
        <p:nvSpPr>
          <p:cNvPr id="12" name="Title 2"/>
          <p:cNvSpPr>
            <a:spLocks noGrp="1"/>
          </p:cNvSpPr>
          <p:nvPr>
            <p:ph type="title" hasCustomPrompt="1"/>
          </p:nvPr>
        </p:nvSpPr>
        <p:spPr>
          <a:xfrm>
            <a:off x="2061883" y="761997"/>
            <a:ext cx="6382512"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dirty="0"/>
              <a:t>Insert title here</a:t>
            </a:r>
            <a:br>
              <a:rPr lang="en-US" dirty="0"/>
            </a:br>
            <a:r>
              <a:rPr lang="en-US" dirty="0"/>
              <a:t>(75 characters maximum)</a:t>
            </a:r>
          </a:p>
        </p:txBody>
      </p:sp>
      <p:sp>
        <p:nvSpPr>
          <p:cNvPr id="13" name="Text Placeholder 4"/>
          <p:cNvSpPr>
            <a:spLocks noGrp="1"/>
          </p:cNvSpPr>
          <p:nvPr>
            <p:ph type="body" sz="quarter" idx="10" hasCustomPrompt="1"/>
          </p:nvPr>
        </p:nvSpPr>
        <p:spPr>
          <a:xfrm>
            <a:off x="2070848" y="4593844"/>
            <a:ext cx="6382512"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23" name="Text Placeholder 4"/>
          <p:cNvSpPr>
            <a:spLocks noGrp="1"/>
          </p:cNvSpPr>
          <p:nvPr>
            <p:ph type="body" sz="quarter" idx="11" hasCustomPrompt="1"/>
          </p:nvPr>
        </p:nvSpPr>
        <p:spPr>
          <a:xfrm>
            <a:off x="2070848" y="5301687"/>
            <a:ext cx="6382512"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Event Name</a:t>
            </a:r>
          </a:p>
        </p:txBody>
      </p:sp>
      <p:sp>
        <p:nvSpPr>
          <p:cNvPr id="24" name="Text Placeholder 4"/>
          <p:cNvSpPr>
            <a:spLocks noGrp="1"/>
          </p:cNvSpPr>
          <p:nvPr>
            <p:ph type="body" sz="quarter" idx="12" hasCustomPrompt="1"/>
          </p:nvPr>
        </p:nvSpPr>
        <p:spPr>
          <a:xfrm>
            <a:off x="2070848" y="5584257"/>
            <a:ext cx="6382512"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DD Month 2017</a:t>
            </a:r>
          </a:p>
        </p:txBody>
      </p:sp>
      <p:sp>
        <p:nvSpPr>
          <p:cNvPr id="25" name="Text Placeholder 4"/>
          <p:cNvSpPr>
            <a:spLocks noGrp="1"/>
          </p:cNvSpPr>
          <p:nvPr>
            <p:ph type="body" sz="quarter" idx="13" hasCustomPrompt="1"/>
          </p:nvPr>
        </p:nvSpPr>
        <p:spPr>
          <a:xfrm>
            <a:off x="2070848" y="3652549"/>
            <a:ext cx="6382512"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dirty="0"/>
              <a:t>Insert subtitle here (75 characters maximum)</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686709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endParaRPr lang="en-US" dirty="0"/>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spcBef>
                <a:spcPts val="0"/>
              </a:spcBef>
            </a:pPr>
            <a:endParaRPr lang="en-US" dirty="0"/>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r>
              <a:rPr lang="en-US" dirty="0"/>
              <a:t> </a:t>
            </a:r>
          </a:p>
        </p:txBody>
      </p:sp>
      <p:sp>
        <p:nvSpPr>
          <p:cNvPr id="24" name="TextBox 23"/>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380300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1">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5"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6"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36988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662078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3">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458293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4">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984516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5">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574160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6">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952841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7">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220429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6" name="TextBox 2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1821046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Engage with ICANN White">
    <p:spTree>
      <p:nvGrpSpPr>
        <p:cNvPr id="1" name=""/>
        <p:cNvGrpSpPr/>
        <p:nvPr/>
      </p:nvGrpSpPr>
      <p:grpSpPr>
        <a:xfrm>
          <a:off x="0" y="0"/>
          <a:ext cx="0" cy="0"/>
          <a:chOff x="0" y="0"/>
          <a:chExt cx="0" cy="0"/>
        </a:xfrm>
      </p:grpSpPr>
      <p:sp>
        <p:nvSpPr>
          <p:cNvPr id="3" name="Rectangle 2"/>
          <p:cNvSpPr/>
          <p:nvPr userDrawn="1"/>
        </p:nvSpPr>
        <p:spPr>
          <a:xfrm>
            <a:off x="2313656" y="685224"/>
            <a:ext cx="6830343" cy="1864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4" name="Text Placeholder 32"/>
          <p:cNvSpPr txBox="1">
            <a:spLocks/>
          </p:cNvSpPr>
          <p:nvPr userDrawn="1"/>
        </p:nvSpPr>
        <p:spPr bwMode="auto">
          <a:xfrm>
            <a:off x="2543489" y="1552703"/>
            <a:ext cx="6600509" cy="329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2000" dirty="0">
                <a:solidFill>
                  <a:schemeClr val="bg1"/>
                </a:solidFill>
                <a:latin typeface="+mn-lt"/>
                <a:cs typeface="Arial"/>
              </a:rPr>
              <a:t>Visit us at </a:t>
            </a:r>
            <a:r>
              <a:rPr lang="en-US" sz="2000" b="1" dirty="0">
                <a:solidFill>
                  <a:schemeClr val="bg1"/>
                </a:solidFill>
                <a:latin typeface="+mn-lt"/>
                <a:cs typeface="Arial"/>
              </a:rPr>
              <a:t>icann.org</a:t>
            </a:r>
          </a:p>
        </p:txBody>
      </p:sp>
      <p:sp>
        <p:nvSpPr>
          <p:cNvPr id="5" name="Text Placeholder 33"/>
          <p:cNvSpPr txBox="1">
            <a:spLocks/>
          </p:cNvSpPr>
          <p:nvPr userDrawn="1"/>
        </p:nvSpPr>
        <p:spPr bwMode="auto">
          <a:xfrm>
            <a:off x="2543489" y="1049144"/>
            <a:ext cx="5230690" cy="32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r>
              <a:rPr lang="en-AU" sz="2700" b="1" dirty="0">
                <a:solidFill>
                  <a:schemeClr val="bg1"/>
                </a:solidFill>
                <a:latin typeface="+mn-lt"/>
                <a:ea typeface="Segoe UI" charset="0"/>
                <a:cs typeface="Arial"/>
              </a:rPr>
              <a:t>Thank You and Questions</a:t>
            </a:r>
          </a:p>
        </p:txBody>
      </p:sp>
      <p:sp>
        <p:nvSpPr>
          <p:cNvPr id="6" name="Rectangle 5"/>
          <p:cNvSpPr/>
          <p:nvPr userDrawn="1"/>
        </p:nvSpPr>
        <p:spPr>
          <a:xfrm>
            <a:off x="1" y="685224"/>
            <a:ext cx="2232955" cy="1864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solidFill>
                <a:prstClr val="white"/>
              </a:solidFill>
              <a:cs typeface="Arial"/>
            </a:endParaRPr>
          </a:p>
        </p:txBody>
      </p:sp>
      <p:pic>
        <p:nvPicPr>
          <p:cNvPr id="7" name="Picture 6" descr="ICANN_Logo_W.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1982" y="871077"/>
            <a:ext cx="1962493" cy="1523172"/>
          </a:xfrm>
          <a:prstGeom prst="rect">
            <a:avLst/>
          </a:prstGeom>
        </p:spPr>
      </p:pic>
      <p:sp>
        <p:nvSpPr>
          <p:cNvPr id="30" name="Text Placeholder 29"/>
          <p:cNvSpPr>
            <a:spLocks noGrp="1"/>
          </p:cNvSpPr>
          <p:nvPr>
            <p:ph type="body" sz="quarter" idx="10" hasCustomPrompt="1"/>
          </p:nvPr>
        </p:nvSpPr>
        <p:spPr>
          <a:xfrm>
            <a:off x="2543489" y="1865312"/>
            <a:ext cx="597344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dirty="0"/>
              <a:t>Email: email</a:t>
            </a:r>
          </a:p>
        </p:txBody>
      </p:sp>
      <p:sp>
        <p:nvSpPr>
          <p:cNvPr id="31"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accent6">
                    <a:lumMod val="50000"/>
                  </a:schemeClr>
                </a:solidFill>
              </a:defRPr>
            </a:lvl1pPr>
          </a:lstStyle>
          <a:p>
            <a:r>
              <a:rPr lang="en-US" dirty="0"/>
              <a:t>Engage with ICANN</a:t>
            </a:r>
          </a:p>
        </p:txBody>
      </p:sp>
      <p:grpSp>
        <p:nvGrpSpPr>
          <p:cNvPr id="32" name="Group 31"/>
          <p:cNvGrpSpPr/>
          <p:nvPr userDrawn="1"/>
        </p:nvGrpSpPr>
        <p:grpSpPr>
          <a:xfrm>
            <a:off x="2543489" y="4228306"/>
            <a:ext cx="3416667" cy="365760"/>
            <a:chOff x="5325979" y="4715893"/>
            <a:chExt cx="3416667" cy="365760"/>
          </a:xfrm>
        </p:grpSpPr>
        <p:sp>
          <p:nvSpPr>
            <p:cNvPr id="33" name="Text Placeholder 32"/>
            <p:cNvSpPr txBox="1">
              <a:spLocks/>
            </p:cNvSpPr>
            <p:nvPr/>
          </p:nvSpPr>
          <p:spPr>
            <a:xfrm>
              <a:off x="5793339" y="4734885"/>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3"/>
                </a:rPr>
                <a:t>flickr.com/icann</a:t>
              </a:r>
              <a:endParaRPr lang="en-US" sz="1400" dirty="0">
                <a:solidFill>
                  <a:srgbClr val="0A304B"/>
                </a:solidFill>
                <a:latin typeface="+mn-lt"/>
                <a:ea typeface="Segoe UI" panose="020B0502040204020203" pitchFamily="34" charset="0"/>
                <a:cs typeface="Arial"/>
              </a:endParaRPr>
            </a:p>
          </p:txBody>
        </p:sp>
        <p:pic>
          <p:nvPicPr>
            <p:cNvPr id="34" name="Picture 33" descr="1420947842_social_style_3_flikr-128.png">
              <a:hlinkClick r:id="rId4" action="ppaction://hlinkfil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5979" y="4715893"/>
              <a:ext cx="365760" cy="365760"/>
            </a:xfrm>
            <a:prstGeom prst="rect">
              <a:avLst/>
            </a:prstGeom>
          </p:spPr>
        </p:pic>
      </p:grpSp>
      <p:grpSp>
        <p:nvGrpSpPr>
          <p:cNvPr id="35" name="Group 34"/>
          <p:cNvGrpSpPr/>
          <p:nvPr userDrawn="1"/>
        </p:nvGrpSpPr>
        <p:grpSpPr>
          <a:xfrm>
            <a:off x="2543489" y="4726326"/>
            <a:ext cx="3636602" cy="365760"/>
            <a:chOff x="1235726" y="5571713"/>
            <a:chExt cx="3636602" cy="365760"/>
          </a:xfrm>
        </p:grpSpPr>
        <p:sp>
          <p:nvSpPr>
            <p:cNvPr id="36" name="Text Placeholder 32"/>
            <p:cNvSpPr txBox="1">
              <a:spLocks/>
            </p:cNvSpPr>
            <p:nvPr/>
          </p:nvSpPr>
          <p:spPr>
            <a:xfrm>
              <a:off x="1703086" y="5592033"/>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err="1">
                  <a:solidFill>
                    <a:srgbClr val="0A304B"/>
                  </a:solidFill>
                  <a:latin typeface="+mn-lt"/>
                  <a:ea typeface="Segoe UI" panose="020B0502040204020203" pitchFamily="34" charset="0"/>
                  <a:cs typeface="Arial"/>
                  <a:hlinkClick r:id="rId6"/>
                </a:rPr>
                <a:t>linkedin</a:t>
              </a:r>
              <a:r>
                <a:rPr lang="en-US" sz="1400" dirty="0">
                  <a:solidFill>
                    <a:srgbClr val="0A304B"/>
                  </a:solidFill>
                  <a:latin typeface="+mn-lt"/>
                  <a:ea typeface="Segoe UI" panose="020B0502040204020203" pitchFamily="34" charset="0"/>
                  <a:cs typeface="Arial"/>
                  <a:hlinkClick r:id="rId6"/>
                </a:rPr>
                <a:t>/company/</a:t>
              </a:r>
              <a:r>
                <a:rPr lang="en-US" sz="1400" dirty="0" err="1">
                  <a:solidFill>
                    <a:srgbClr val="0A304B"/>
                  </a:solidFill>
                  <a:latin typeface="+mn-lt"/>
                  <a:ea typeface="Segoe UI" panose="020B0502040204020203" pitchFamily="34" charset="0"/>
                  <a:cs typeface="Arial"/>
                  <a:hlinkClick r:id="rId6"/>
                </a:rPr>
                <a:t>icann</a:t>
              </a:r>
              <a:endParaRPr lang="en-US" sz="1400" dirty="0">
                <a:solidFill>
                  <a:srgbClr val="0A304B"/>
                </a:solidFill>
                <a:latin typeface="+mn-lt"/>
                <a:ea typeface="Segoe UI" panose="020B0502040204020203" pitchFamily="34" charset="0"/>
                <a:cs typeface="Arial"/>
              </a:endParaRPr>
            </a:p>
          </p:txBody>
        </p:sp>
        <p:pic>
          <p:nvPicPr>
            <p:cNvPr id="37" name="Picture 36"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5726" y="5571713"/>
              <a:ext cx="365760" cy="365760"/>
            </a:xfrm>
            <a:prstGeom prst="rect">
              <a:avLst/>
            </a:prstGeom>
          </p:spPr>
        </p:pic>
      </p:grpSp>
      <p:grpSp>
        <p:nvGrpSpPr>
          <p:cNvPr id="38" name="Group 37"/>
          <p:cNvGrpSpPr/>
          <p:nvPr userDrawn="1"/>
        </p:nvGrpSpPr>
        <p:grpSpPr>
          <a:xfrm>
            <a:off x="2543489" y="2734246"/>
            <a:ext cx="2809587" cy="365760"/>
            <a:chOff x="1235726" y="3073176"/>
            <a:chExt cx="2809587" cy="365760"/>
          </a:xfrm>
        </p:grpSpPr>
        <p:sp>
          <p:nvSpPr>
            <p:cNvPr id="39" name="Text Placeholder 32"/>
            <p:cNvSpPr txBox="1">
              <a:spLocks/>
            </p:cNvSpPr>
            <p:nvPr/>
          </p:nvSpPr>
          <p:spPr>
            <a:xfrm>
              <a:off x="1703087" y="3093496"/>
              <a:ext cx="2342226"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9"/>
                </a:rPr>
                <a:t>@</a:t>
              </a:r>
              <a:r>
                <a:rPr lang="en-US" sz="1400" dirty="0" err="1">
                  <a:solidFill>
                    <a:srgbClr val="0A304B"/>
                  </a:solidFill>
                  <a:latin typeface="+mn-lt"/>
                  <a:ea typeface="Segoe UI" panose="020B0502040204020203" pitchFamily="34" charset="0"/>
                  <a:cs typeface="Arial"/>
                  <a:hlinkClick r:id="rId9"/>
                </a:rPr>
                <a:t>icann</a:t>
              </a:r>
              <a:endParaRPr lang="en-US" sz="1400" dirty="0">
                <a:solidFill>
                  <a:srgbClr val="0A304B"/>
                </a:solidFill>
                <a:latin typeface="+mn-lt"/>
                <a:ea typeface="Segoe UI" panose="020B0502040204020203" pitchFamily="34" charset="0"/>
                <a:cs typeface="Arial"/>
              </a:endParaRPr>
            </a:p>
          </p:txBody>
        </p:sp>
        <p:pic>
          <p:nvPicPr>
            <p:cNvPr id="40" name="Picture 39" descr="1420948433_social_style_3_twiter-128.png">
              <a:hlinkClick r:id="rId10" action="ppaction://hlinkfil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5726" y="3073176"/>
              <a:ext cx="365760" cy="365760"/>
            </a:xfrm>
            <a:prstGeom prst="rect">
              <a:avLst/>
            </a:prstGeom>
          </p:spPr>
        </p:pic>
      </p:grpSp>
      <p:grpSp>
        <p:nvGrpSpPr>
          <p:cNvPr id="41" name="Group 40"/>
          <p:cNvGrpSpPr/>
          <p:nvPr userDrawn="1"/>
        </p:nvGrpSpPr>
        <p:grpSpPr>
          <a:xfrm>
            <a:off x="2543489" y="3232266"/>
            <a:ext cx="3730320" cy="365760"/>
            <a:chOff x="1235727" y="3892739"/>
            <a:chExt cx="3730320" cy="365760"/>
          </a:xfrm>
        </p:grpSpPr>
        <p:sp>
          <p:nvSpPr>
            <p:cNvPr id="42" name="Text Placeholder 32"/>
            <p:cNvSpPr txBox="1">
              <a:spLocks/>
            </p:cNvSpPr>
            <p:nvPr/>
          </p:nvSpPr>
          <p:spPr>
            <a:xfrm>
              <a:off x="1703086" y="3913059"/>
              <a:ext cx="3262961"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2"/>
                </a:rPr>
                <a:t>facebook.com/</a:t>
              </a:r>
              <a:r>
                <a:rPr lang="en-US" sz="1400" dirty="0" err="1">
                  <a:solidFill>
                    <a:srgbClr val="0A304B"/>
                  </a:solidFill>
                  <a:latin typeface="+mn-lt"/>
                  <a:ea typeface="Segoe UI" panose="020B0502040204020203" pitchFamily="34" charset="0"/>
                  <a:cs typeface="Arial"/>
                  <a:hlinkClick r:id="rId12"/>
                </a:rPr>
                <a:t>icannorg</a:t>
              </a:r>
              <a:r>
                <a:rPr lang="en-US" sz="1400" dirty="0">
                  <a:solidFill>
                    <a:srgbClr val="0A304B"/>
                  </a:solidFill>
                  <a:latin typeface="+mn-lt"/>
                  <a:ea typeface="Segoe UI" panose="020B0502040204020203" pitchFamily="34" charset="0"/>
                  <a:cs typeface="Arial"/>
                  <a:hlinkClick r:id="rId12"/>
                </a:rPr>
                <a:t> </a:t>
              </a:r>
              <a:endParaRPr lang="en-US" sz="1400" dirty="0">
                <a:solidFill>
                  <a:srgbClr val="0A304B"/>
                </a:solidFill>
                <a:latin typeface="+mn-lt"/>
                <a:ea typeface="Segoe UI" panose="020B0502040204020203" pitchFamily="34" charset="0"/>
                <a:cs typeface="Arial"/>
              </a:endParaRPr>
            </a:p>
          </p:txBody>
        </p:sp>
        <p:pic>
          <p:nvPicPr>
            <p:cNvPr id="43" name="Picture 42" descr="1420948141_social_style_3_facebook-128.png">
              <a:hlinkClick r:id="rId13" action="ppaction://hlinkfile"/>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35727" y="3892739"/>
              <a:ext cx="365760" cy="365760"/>
            </a:xfrm>
            <a:prstGeom prst="rect">
              <a:avLst/>
            </a:prstGeom>
          </p:spPr>
        </p:pic>
      </p:grpSp>
      <p:grpSp>
        <p:nvGrpSpPr>
          <p:cNvPr id="44" name="Group 43"/>
          <p:cNvGrpSpPr/>
          <p:nvPr userDrawn="1"/>
        </p:nvGrpSpPr>
        <p:grpSpPr>
          <a:xfrm>
            <a:off x="2543489" y="3730286"/>
            <a:ext cx="3636602" cy="365760"/>
            <a:chOff x="1235726" y="4721075"/>
            <a:chExt cx="3636602" cy="365760"/>
          </a:xfrm>
        </p:grpSpPr>
        <p:pic>
          <p:nvPicPr>
            <p:cNvPr id="45" name="Picture 44" descr="1420948149_social_style_3_youtube-128.png">
              <a:hlinkClick r:id="rId15" action="ppaction://hlinkfil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35726" y="4721075"/>
              <a:ext cx="365760" cy="365760"/>
            </a:xfrm>
            <a:prstGeom prst="rect">
              <a:avLst/>
            </a:prstGeom>
          </p:spPr>
        </p:pic>
        <p:sp>
          <p:nvSpPr>
            <p:cNvPr id="46" name="Text Placeholder 32"/>
            <p:cNvSpPr txBox="1">
              <a:spLocks/>
            </p:cNvSpPr>
            <p:nvPr/>
          </p:nvSpPr>
          <p:spPr>
            <a:xfrm>
              <a:off x="1703086" y="4734885"/>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7"/>
                </a:rPr>
                <a:t>youtube.com/</a:t>
              </a:r>
              <a:r>
                <a:rPr lang="en-US" sz="1400" dirty="0" err="1">
                  <a:solidFill>
                    <a:srgbClr val="0A304B"/>
                  </a:solidFill>
                  <a:latin typeface="+mn-lt"/>
                  <a:ea typeface="Segoe UI" panose="020B0502040204020203" pitchFamily="34" charset="0"/>
                  <a:cs typeface="Arial"/>
                  <a:hlinkClick r:id="rId17"/>
                </a:rPr>
                <a:t>icannnews</a:t>
              </a:r>
              <a:endParaRPr lang="en-US" sz="1400" dirty="0">
                <a:solidFill>
                  <a:srgbClr val="0A304B"/>
                </a:solidFill>
                <a:latin typeface="+mn-lt"/>
                <a:ea typeface="Segoe UI" panose="020B0502040204020203" pitchFamily="34" charset="0"/>
                <a:cs typeface="Arial"/>
              </a:endParaRPr>
            </a:p>
          </p:txBody>
        </p:sp>
      </p:grpSp>
      <p:grpSp>
        <p:nvGrpSpPr>
          <p:cNvPr id="47" name="Group 46"/>
          <p:cNvGrpSpPr/>
          <p:nvPr userDrawn="1"/>
        </p:nvGrpSpPr>
        <p:grpSpPr>
          <a:xfrm>
            <a:off x="2543489" y="5722367"/>
            <a:ext cx="2586167" cy="365760"/>
            <a:chOff x="5325979" y="3073176"/>
            <a:chExt cx="2586167" cy="365760"/>
          </a:xfrm>
        </p:grpSpPr>
        <p:sp>
          <p:nvSpPr>
            <p:cNvPr id="48" name="Text Placeholder 32"/>
            <p:cNvSpPr txBox="1">
              <a:spLocks/>
            </p:cNvSpPr>
            <p:nvPr/>
          </p:nvSpPr>
          <p:spPr>
            <a:xfrm>
              <a:off x="5793339" y="3093496"/>
              <a:ext cx="21188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err="1">
                  <a:solidFill>
                    <a:srgbClr val="0A304B"/>
                  </a:solidFill>
                  <a:latin typeface="+mn-lt"/>
                  <a:ea typeface="Segoe UI" panose="020B0502040204020203" pitchFamily="34" charset="0"/>
                  <a:cs typeface="Arial"/>
                  <a:hlinkClick r:id="rId18"/>
                </a:rPr>
                <a:t>soundcloud</a:t>
              </a:r>
              <a:r>
                <a:rPr lang="en-US" sz="1400" dirty="0">
                  <a:solidFill>
                    <a:srgbClr val="0A304B"/>
                  </a:solidFill>
                  <a:latin typeface="+mn-lt"/>
                  <a:ea typeface="Segoe UI" panose="020B0502040204020203" pitchFamily="34" charset="0"/>
                  <a:cs typeface="Arial"/>
                  <a:hlinkClick r:id="rId18"/>
                </a:rPr>
                <a:t>/</a:t>
              </a:r>
              <a:r>
                <a:rPr lang="en-US" sz="1400" dirty="0" err="1">
                  <a:solidFill>
                    <a:srgbClr val="0A304B"/>
                  </a:solidFill>
                  <a:latin typeface="+mn-lt"/>
                  <a:ea typeface="Segoe UI" panose="020B0502040204020203" pitchFamily="34" charset="0"/>
                  <a:cs typeface="Arial"/>
                  <a:hlinkClick r:id="rId18"/>
                </a:rPr>
                <a:t>icann</a:t>
              </a:r>
              <a:endParaRPr lang="en-US" sz="1400" dirty="0">
                <a:solidFill>
                  <a:srgbClr val="0A304B"/>
                </a:solidFill>
                <a:latin typeface="+mn-lt"/>
                <a:ea typeface="Segoe UI" panose="020B0502040204020203" pitchFamily="34" charset="0"/>
                <a:cs typeface="Arial"/>
              </a:endParaRPr>
            </a:p>
          </p:txBody>
        </p:sp>
        <p:pic>
          <p:nvPicPr>
            <p:cNvPr id="49" name="Picture 4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325979" y="3073176"/>
              <a:ext cx="365760" cy="365760"/>
            </a:xfrm>
            <a:prstGeom prst="rect">
              <a:avLst/>
            </a:prstGeom>
          </p:spPr>
        </p:pic>
      </p:grpSp>
      <p:grpSp>
        <p:nvGrpSpPr>
          <p:cNvPr id="50" name="Group 49"/>
          <p:cNvGrpSpPr/>
          <p:nvPr userDrawn="1"/>
        </p:nvGrpSpPr>
        <p:grpSpPr>
          <a:xfrm>
            <a:off x="2543489" y="5224346"/>
            <a:ext cx="3416667" cy="365760"/>
            <a:chOff x="5325979" y="5571713"/>
            <a:chExt cx="3416667" cy="365760"/>
          </a:xfrm>
        </p:grpSpPr>
        <p:sp>
          <p:nvSpPr>
            <p:cNvPr id="51" name="Text Placeholder 32"/>
            <p:cNvSpPr txBox="1">
              <a:spLocks/>
            </p:cNvSpPr>
            <p:nvPr/>
          </p:nvSpPr>
          <p:spPr>
            <a:xfrm>
              <a:off x="5793339" y="5592033"/>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err="1">
                  <a:solidFill>
                    <a:srgbClr val="0A304B"/>
                  </a:solidFill>
                  <a:latin typeface="+mn-lt"/>
                  <a:ea typeface="Segoe UI" panose="020B0502040204020203" pitchFamily="34" charset="0"/>
                  <a:cs typeface="Arial"/>
                  <a:hlinkClick r:id="rId20"/>
                </a:rPr>
                <a:t>slideshare</a:t>
              </a:r>
              <a:r>
                <a:rPr lang="en-US" sz="1400" dirty="0">
                  <a:solidFill>
                    <a:srgbClr val="0A304B"/>
                  </a:solidFill>
                  <a:latin typeface="+mn-lt"/>
                  <a:ea typeface="Segoe UI" panose="020B0502040204020203" pitchFamily="34" charset="0"/>
                  <a:cs typeface="Arial"/>
                  <a:hlinkClick r:id="rId20"/>
                </a:rPr>
                <a:t>/</a:t>
              </a:r>
              <a:r>
                <a:rPr lang="en-US" sz="1400" dirty="0" err="1">
                  <a:solidFill>
                    <a:srgbClr val="0A304B"/>
                  </a:solidFill>
                  <a:latin typeface="+mn-lt"/>
                  <a:ea typeface="Segoe UI" panose="020B0502040204020203" pitchFamily="34" charset="0"/>
                  <a:cs typeface="Arial"/>
                  <a:hlinkClick r:id="rId20"/>
                </a:rPr>
                <a:t>icannpresentations</a:t>
              </a:r>
              <a:endParaRPr lang="en-US" sz="1400" dirty="0">
                <a:solidFill>
                  <a:srgbClr val="0A304B"/>
                </a:solidFill>
                <a:latin typeface="+mn-lt"/>
                <a:ea typeface="Segoe UI" panose="020B0502040204020203" pitchFamily="34" charset="0"/>
                <a:cs typeface="Arial"/>
              </a:endParaRPr>
            </a:p>
          </p:txBody>
        </p:sp>
        <p:pic>
          <p:nvPicPr>
            <p:cNvPr id="52" name="Picture 51"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25979" y="5571713"/>
              <a:ext cx="365760" cy="365760"/>
            </a:xfrm>
            <a:prstGeom prst="rect">
              <a:avLst/>
            </a:prstGeom>
          </p:spPr>
        </p:pic>
      </p:grpSp>
    </p:spTree>
    <p:extLst>
      <p:ext uri="{BB962C8B-B14F-4D97-AF65-F5344CB8AC3E}">
        <p14:creationId xmlns:p14="http://schemas.microsoft.com/office/powerpoint/2010/main" val="339739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Oval 7"/>
          <p:cNvSpPr/>
          <p:nvPr userDrawn="1"/>
        </p:nvSpPr>
        <p:spPr>
          <a:xfrm>
            <a:off x="1811695"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flipH="1">
            <a:off x="0" y="6124511"/>
            <a:ext cx="17904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1878697" y="6124511"/>
            <a:ext cx="66934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flipH="1">
            <a:off x="8610117" y="6101651"/>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flipH="1">
            <a:off x="8610117" y="347037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flipV="1">
            <a:off x="1834554" y="3552825"/>
            <a:ext cx="0" cy="252996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Arc 14"/>
          <p:cNvSpPr/>
          <p:nvPr userDrawn="1"/>
        </p:nvSpPr>
        <p:spPr>
          <a:xfrm rot="16200000">
            <a:off x="1834554" y="3494144"/>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 name="Straight Connector 15"/>
          <p:cNvCxnSpPr/>
          <p:nvPr userDrawn="1"/>
        </p:nvCxnSpPr>
        <p:spPr>
          <a:xfrm flipH="1">
            <a:off x="1895439" y="3494144"/>
            <a:ext cx="669167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3"/>
          <a:stretch>
            <a:fillRect/>
          </a:stretch>
        </p:blipFill>
        <p:spPr>
          <a:xfrm>
            <a:off x="348105" y="4878249"/>
            <a:ext cx="1193800" cy="952500"/>
          </a:xfrm>
          <a:prstGeom prst="rect">
            <a:avLst/>
          </a:prstGeom>
        </p:spPr>
      </p:pic>
      <p:sp>
        <p:nvSpPr>
          <p:cNvPr id="22" name="Title 2"/>
          <p:cNvSpPr>
            <a:spLocks noGrp="1"/>
          </p:cNvSpPr>
          <p:nvPr>
            <p:ph type="title" hasCustomPrompt="1"/>
          </p:nvPr>
        </p:nvSpPr>
        <p:spPr>
          <a:xfrm>
            <a:off x="2061883" y="761997"/>
            <a:ext cx="6382512"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dirty="0"/>
              <a:t>Insert title here</a:t>
            </a:r>
            <a:br>
              <a:rPr lang="en-US" dirty="0"/>
            </a:br>
            <a:r>
              <a:rPr lang="en-US" dirty="0"/>
              <a:t>(75 characters maximum)</a:t>
            </a:r>
          </a:p>
        </p:txBody>
      </p:sp>
      <p:sp>
        <p:nvSpPr>
          <p:cNvPr id="23" name="Text Placeholder 4"/>
          <p:cNvSpPr>
            <a:spLocks noGrp="1"/>
          </p:cNvSpPr>
          <p:nvPr>
            <p:ph type="body" sz="quarter" idx="10" hasCustomPrompt="1"/>
          </p:nvPr>
        </p:nvSpPr>
        <p:spPr>
          <a:xfrm>
            <a:off x="2070848" y="4593844"/>
            <a:ext cx="6382512"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24" name="Text Placeholder 4"/>
          <p:cNvSpPr>
            <a:spLocks noGrp="1"/>
          </p:cNvSpPr>
          <p:nvPr>
            <p:ph type="body" sz="quarter" idx="11" hasCustomPrompt="1"/>
          </p:nvPr>
        </p:nvSpPr>
        <p:spPr>
          <a:xfrm>
            <a:off x="2070848" y="5301687"/>
            <a:ext cx="6382512"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Event Name</a:t>
            </a:r>
          </a:p>
        </p:txBody>
      </p:sp>
      <p:sp>
        <p:nvSpPr>
          <p:cNvPr id="25" name="Text Placeholder 4"/>
          <p:cNvSpPr>
            <a:spLocks noGrp="1"/>
          </p:cNvSpPr>
          <p:nvPr>
            <p:ph type="body" sz="quarter" idx="12" hasCustomPrompt="1"/>
          </p:nvPr>
        </p:nvSpPr>
        <p:spPr>
          <a:xfrm>
            <a:off x="2070848" y="5584257"/>
            <a:ext cx="6382512"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DD Month 2017</a:t>
            </a:r>
          </a:p>
        </p:txBody>
      </p:sp>
      <p:sp>
        <p:nvSpPr>
          <p:cNvPr id="26" name="Text Placeholder 4"/>
          <p:cNvSpPr>
            <a:spLocks noGrp="1"/>
          </p:cNvSpPr>
          <p:nvPr>
            <p:ph type="body" sz="quarter" idx="13" hasCustomPrompt="1"/>
          </p:nvPr>
        </p:nvSpPr>
        <p:spPr>
          <a:xfrm>
            <a:off x="2070848" y="3652549"/>
            <a:ext cx="6382512"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dirty="0"/>
              <a:t>Insert subtitle here (75 characters maximum)</a:t>
            </a:r>
          </a:p>
        </p:txBody>
      </p:sp>
      <p:sp>
        <p:nvSpPr>
          <p:cNvPr id="17" name="TextBox 16"/>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678940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29" name="Rectangle 28"/>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 Placeholder 32"/>
          <p:cNvSpPr txBox="1">
            <a:spLocks/>
          </p:cNvSpPr>
          <p:nvPr userDrawn="1"/>
        </p:nvSpPr>
        <p:spPr bwMode="auto">
          <a:xfrm>
            <a:off x="2191310" y="2425013"/>
            <a:ext cx="6330715" cy="34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1500" dirty="0">
                <a:solidFill>
                  <a:schemeClr val="bg1"/>
                </a:solidFill>
                <a:latin typeface="+mn-lt"/>
                <a:cs typeface="Arial"/>
              </a:rPr>
              <a:t>Visit us at </a:t>
            </a:r>
            <a:r>
              <a:rPr lang="en-US" sz="1500" b="1" dirty="0" err="1">
                <a:solidFill>
                  <a:schemeClr val="bg1"/>
                </a:solidFill>
                <a:latin typeface="+mn-lt"/>
                <a:cs typeface="Arial"/>
              </a:rPr>
              <a:t>icann.org</a:t>
            </a:r>
            <a:endParaRPr lang="en-US" sz="1500" b="1" dirty="0">
              <a:solidFill>
                <a:schemeClr val="bg1"/>
              </a:solidFill>
              <a:latin typeface="+mn-lt"/>
              <a:cs typeface="Arial"/>
            </a:endParaRPr>
          </a:p>
        </p:txBody>
      </p:sp>
      <p:sp>
        <p:nvSpPr>
          <p:cNvPr id="31" name="Text Placeholder 33"/>
          <p:cNvSpPr txBox="1">
            <a:spLocks/>
          </p:cNvSpPr>
          <p:nvPr userDrawn="1"/>
        </p:nvSpPr>
        <p:spPr bwMode="auto">
          <a:xfrm>
            <a:off x="374212" y="862601"/>
            <a:ext cx="7403218" cy="393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endParaRPr lang="en-AU" sz="2700" b="1" dirty="0">
              <a:solidFill>
                <a:schemeClr val="bg1"/>
              </a:solidFill>
              <a:latin typeface="+mn-lt"/>
              <a:ea typeface="Segoe UI" charset="0"/>
              <a:cs typeface="Arial"/>
            </a:endParaRPr>
          </a:p>
        </p:txBody>
      </p:sp>
      <p:sp>
        <p:nvSpPr>
          <p:cNvPr id="33" name="Oval 3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cxnSp>
        <p:nvCxnSpPr>
          <p:cNvPr id="34" name="Straight Connector 3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a:blip r:embed="rId2"/>
          <a:stretch>
            <a:fillRect/>
          </a:stretch>
        </p:blipFill>
        <p:spPr>
          <a:xfrm>
            <a:off x="2079799" y="1039938"/>
            <a:ext cx="4287549" cy="760694"/>
          </a:xfrm>
          <a:prstGeom prst="rect">
            <a:avLst/>
          </a:prstGeom>
        </p:spPr>
      </p:pic>
      <p:sp>
        <p:nvSpPr>
          <p:cNvPr id="37" name="Oval 36"/>
          <p:cNvSpPr/>
          <p:nvPr userDrawn="1"/>
        </p:nvSpPr>
        <p:spPr>
          <a:xfrm>
            <a:off x="1811695"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userDrawn="1"/>
        </p:nvCxnSpPr>
        <p:spPr>
          <a:xfrm flipH="1">
            <a:off x="0" y="6320453"/>
            <a:ext cx="17904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878697" y="6320453"/>
            <a:ext cx="66934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userDrawn="1"/>
        </p:nvSpPr>
        <p:spPr>
          <a:xfrm flipH="1">
            <a:off x="8610117"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userDrawn="1"/>
        </p:nvSpPr>
        <p:spPr>
          <a:xfrm flipH="1">
            <a:off x="8610117" y="2196678"/>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cxnSp>
        <p:nvCxnSpPr>
          <p:cNvPr id="42" name="Straight Connector 41"/>
          <p:cNvCxnSpPr>
            <a:endCxn id="43" idx="0"/>
          </p:cNvCxnSpPr>
          <p:nvPr userDrawn="1"/>
        </p:nvCxnSpPr>
        <p:spPr>
          <a:xfrm flipV="1">
            <a:off x="1834554" y="2281331"/>
            <a:ext cx="0" cy="39974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Arc 42"/>
          <p:cNvSpPr/>
          <p:nvPr userDrawn="1"/>
        </p:nvSpPr>
        <p:spPr>
          <a:xfrm rot="16200000">
            <a:off x="1834554" y="2220449"/>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ndParaRPr>
          </a:p>
        </p:txBody>
      </p:sp>
      <p:cxnSp>
        <p:nvCxnSpPr>
          <p:cNvPr id="44" name="Straight Connector 43"/>
          <p:cNvCxnSpPr/>
          <p:nvPr userDrawn="1"/>
        </p:nvCxnSpPr>
        <p:spPr>
          <a:xfrm flipH="1">
            <a:off x="1895439" y="2220449"/>
            <a:ext cx="669167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H="1">
            <a:off x="8686803" y="6320453"/>
            <a:ext cx="45719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8678063" y="2219538"/>
            <a:ext cx="46593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userDrawn="1"/>
        </p:nvPicPr>
        <p:blipFill>
          <a:blip r:embed="rId3"/>
          <a:stretch>
            <a:fillRect/>
          </a:stretch>
        </p:blipFill>
        <p:spPr>
          <a:xfrm>
            <a:off x="2172578" y="2842544"/>
            <a:ext cx="3149229" cy="3236708"/>
          </a:xfrm>
          <a:prstGeom prst="rect">
            <a:avLst/>
          </a:prstGeom>
        </p:spPr>
      </p:pic>
      <p:sp>
        <p:nvSpPr>
          <p:cNvPr id="21" name="Title 4"/>
          <p:cNvSpPr>
            <a:spLocks noGrp="1"/>
          </p:cNvSpPr>
          <p:nvPr>
            <p:ph type="title" hasCustomPrompt="1"/>
          </p:nvPr>
        </p:nvSpPr>
        <p:spPr>
          <a:xfrm>
            <a:off x="374904" y="42394"/>
            <a:ext cx="8856010" cy="531346"/>
          </a:xfrm>
          <a:prstGeom prst="rect">
            <a:avLst/>
          </a:prstGeom>
        </p:spPr>
        <p:txBody>
          <a:bodyPr lIns="0" rIns="0"/>
          <a:lstStyle>
            <a:lvl1pPr>
              <a:defRPr lang="en-US" smtClean="0">
                <a:solidFill>
                  <a:schemeClr val="bg1"/>
                </a:solidFill>
                <a:ea typeface="Segoe UI" charset="0"/>
              </a:defRPr>
            </a:lvl1pPr>
          </a:lstStyle>
          <a:p>
            <a:r>
              <a:rPr lang="en-US" dirty="0">
                <a:solidFill>
                  <a:schemeClr val="bg1"/>
                </a:solidFill>
                <a:latin typeface="+mn-lt"/>
              </a:rPr>
              <a:t>Engage with ICANN – </a:t>
            </a:r>
            <a:r>
              <a:rPr lang="en-US" dirty="0">
                <a:solidFill>
                  <a:schemeClr val="bg1"/>
                </a:solidFill>
                <a:latin typeface="+mn-lt"/>
                <a:ea typeface="Segoe UI" charset="0"/>
              </a:rPr>
              <a:t>Thank You and Questions</a:t>
            </a:r>
            <a:endParaRPr lang="en-US" dirty="0"/>
          </a:p>
        </p:txBody>
      </p:sp>
      <p:sp>
        <p:nvSpPr>
          <p:cNvPr id="22" name="TextBox 21"/>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770429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9144000" cy="710655"/>
          </a:xfrm>
          <a:prstGeom prst="rect">
            <a:avLst/>
          </a:prstGeom>
          <a:solidFill>
            <a:srgbClr val="1768B1"/>
          </a:solidFill>
        </p:spPr>
        <p:txBody>
          <a:bodyPr vert="horz"/>
          <a:lstStyle>
            <a:lvl1pPr marL="292100" algn="l">
              <a:lnSpc>
                <a:spcPts val="3980"/>
              </a:lnSpc>
              <a:defRPr sz="3200" b="0" i="0" baseline="0">
                <a:solidFill>
                  <a:schemeClr val="bg1"/>
                </a:solidFill>
                <a:latin typeface="Source Sans Pro"/>
                <a:cs typeface="Source Sans Pro"/>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18497"/>
            <a:ext cx="9152141" cy="547644"/>
          </a:xfrm>
          <a:prstGeom prst="rect">
            <a:avLst/>
          </a:prstGeom>
        </p:spPr>
      </p:pic>
      <p:sp>
        <p:nvSpPr>
          <p:cNvPr id="16" name="Slide Number Placeholder 5"/>
          <p:cNvSpPr txBox="1">
            <a:spLocks/>
          </p:cNvSpPr>
          <p:nvPr userDrawn="1"/>
        </p:nvSpPr>
        <p:spPr>
          <a:xfrm>
            <a:off x="6826732" y="6414964"/>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FFFFFF"/>
                </a:solidFill>
                <a:latin typeface="Source Sans Pro"/>
                <a:cs typeface="Source Sans Pro"/>
              </a:rPr>
              <a:t>   |   </a:t>
            </a:r>
            <a:fld id="{D43A6F16-D3CF-4F46-B6D9-B3CAB1B87938}" type="slidenum">
              <a:rPr lang="en-US" sz="1400" smtClean="0">
                <a:solidFill>
                  <a:srgbClr val="FFFFFF"/>
                </a:solidFill>
                <a:latin typeface="Source Sans Pro"/>
                <a:cs typeface="Source Sans Pro"/>
              </a:rPr>
              <a:pPr algn="r"/>
              <a:t>‹#›</a:t>
            </a:fld>
            <a:endParaRPr lang="en-US" sz="1400" dirty="0">
              <a:solidFill>
                <a:srgbClr val="FFFFFF"/>
              </a:solidFill>
              <a:latin typeface="Source Sans Pro"/>
              <a:cs typeface="Source Sans Pro"/>
            </a:endParaRPr>
          </a:p>
        </p:txBody>
      </p:sp>
    </p:spTree>
    <p:extLst>
      <p:ext uri="{BB962C8B-B14F-4D97-AF65-F5344CB8AC3E}">
        <p14:creationId xmlns:p14="http://schemas.microsoft.com/office/powerpoint/2010/main" val="173960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0503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Background Slide">
    <p:spTree>
      <p:nvGrpSpPr>
        <p:cNvPr id="1" name=""/>
        <p:cNvGrpSpPr/>
        <p:nvPr/>
      </p:nvGrpSpPr>
      <p:grpSpPr>
        <a:xfrm>
          <a:off x="0" y="0"/>
          <a:ext cx="0" cy="0"/>
          <a:chOff x="0" y="0"/>
          <a:chExt cx="0" cy="0"/>
        </a:xfrm>
      </p:grpSpPr>
      <p:sp>
        <p:nvSpPr>
          <p:cNvPr id="12" name="Rectangle 11"/>
          <p:cNvSpPr/>
          <p:nvPr userDrawn="1"/>
        </p:nvSpPr>
        <p:spPr>
          <a:xfrm>
            <a:off x="4626010" y="3532209"/>
            <a:ext cx="4434840" cy="2743200"/>
          </a:xfrm>
          <a:prstGeom prst="rect">
            <a:avLst/>
          </a:prstGeom>
          <a:solidFill>
            <a:schemeClr val="bg1">
              <a:lumMod val="85000"/>
              <a:alpha val="25000"/>
            </a:schemeClr>
          </a:solidFill>
          <a:ln>
            <a:solidFill>
              <a:schemeClr val="bg1">
                <a:lumMod val="50000"/>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dirty="0"/>
              <a:t>Click to edit Master title style</a:t>
            </a:r>
          </a:p>
        </p:txBody>
      </p:sp>
      <p:sp>
        <p:nvSpPr>
          <p:cNvPr id="4" name="Rectangle 3"/>
          <p:cNvSpPr/>
          <p:nvPr/>
        </p:nvSpPr>
        <p:spPr>
          <a:xfrm>
            <a:off x="78299" y="3533846"/>
            <a:ext cx="4434840" cy="2743200"/>
          </a:xfrm>
          <a:prstGeom prst="rect">
            <a:avLst/>
          </a:prstGeom>
          <a:solidFill>
            <a:schemeClr val="bg1">
              <a:lumMod val="85000"/>
              <a:alpha val="25000"/>
            </a:schemeClr>
          </a:solidFill>
          <a:ln>
            <a:solidFill>
              <a:schemeClr val="bg1">
                <a:lumMod val="50000"/>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78301" y="689693"/>
            <a:ext cx="4434840" cy="2743200"/>
          </a:xfrm>
          <a:prstGeom prst="rect">
            <a:avLst/>
          </a:prstGeom>
          <a:solidFill>
            <a:srgbClr val="FFFF00">
              <a:alpha val="25000"/>
            </a:srgbClr>
          </a:solidFill>
          <a:ln w="25400">
            <a:solidFill>
              <a:srgbClr val="FFFF00">
                <a:alpha val="25000"/>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p:nvSpPr>
        <p:spPr>
          <a:xfrm>
            <a:off x="4626010" y="675009"/>
            <a:ext cx="4434840" cy="2743200"/>
          </a:xfrm>
          <a:prstGeom prst="rect">
            <a:avLst/>
          </a:prstGeom>
          <a:solidFill>
            <a:schemeClr val="bg1">
              <a:lumMod val="85000"/>
              <a:alpha val="25000"/>
            </a:schemeClr>
          </a:solidFill>
          <a:ln>
            <a:solidFill>
              <a:schemeClr val="bg1">
                <a:lumMod val="50000"/>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52948" y="649608"/>
            <a:ext cx="1531188" cy="338554"/>
          </a:xfrm>
          <a:prstGeom prst="rect">
            <a:avLst/>
          </a:prstGeom>
        </p:spPr>
        <p:txBody>
          <a:bodyPr wrap="none">
            <a:spAutoFit/>
          </a:bodyPr>
          <a:lstStyle/>
          <a:p>
            <a:pPr marL="0" algn="l" defTabSz="457200" rtl="0" eaLnBrk="1" latinLnBrk="0" hangingPunct="1"/>
            <a:r>
              <a:rPr lang="en-US" altLang="zh-TW" sz="1600" b="1" kern="1200" dirty="0">
                <a:solidFill>
                  <a:schemeClr val="tx1"/>
                </a:solidFill>
                <a:latin typeface="Source Sans Pro"/>
                <a:ea typeface="+mn-ea"/>
                <a:cs typeface="Source Sans Pro"/>
              </a:rPr>
              <a:t>Key Overview</a:t>
            </a:r>
            <a:endParaRPr lang="en-US" sz="1600" b="1" kern="1200" dirty="0">
              <a:solidFill>
                <a:schemeClr val="tx1"/>
              </a:solidFill>
              <a:latin typeface="Source Sans Pro"/>
              <a:ea typeface="+mn-ea"/>
              <a:cs typeface="Source Sans Pro"/>
            </a:endParaRPr>
          </a:p>
        </p:txBody>
      </p:sp>
      <p:sp>
        <p:nvSpPr>
          <p:cNvPr id="8" name="Rectangle 7"/>
          <p:cNvSpPr/>
          <p:nvPr userDrawn="1"/>
        </p:nvSpPr>
        <p:spPr>
          <a:xfrm>
            <a:off x="4596847" y="649608"/>
            <a:ext cx="1737848" cy="338554"/>
          </a:xfrm>
          <a:prstGeom prst="rect">
            <a:avLst/>
          </a:prstGeom>
        </p:spPr>
        <p:txBody>
          <a:bodyPr wrap="none">
            <a:spAutoFit/>
          </a:bodyPr>
          <a:lstStyle/>
          <a:p>
            <a:pPr marL="0" lvl="0" algn="l" defTabSz="457200" rtl="0" eaLnBrk="1" latinLnBrk="0" hangingPunct="1"/>
            <a:r>
              <a:rPr lang="en-US" sz="1600" b="1" kern="1200" dirty="0">
                <a:solidFill>
                  <a:schemeClr val="tx1"/>
                </a:solidFill>
                <a:latin typeface="Source Sans Pro"/>
                <a:ea typeface="+mn-ea"/>
                <a:cs typeface="Source Sans Pro"/>
              </a:rPr>
              <a:t>Weekly Activity</a:t>
            </a:r>
          </a:p>
        </p:txBody>
      </p:sp>
      <p:sp>
        <p:nvSpPr>
          <p:cNvPr id="9" name="Rectangle 8"/>
          <p:cNvSpPr/>
          <p:nvPr userDrawn="1"/>
        </p:nvSpPr>
        <p:spPr>
          <a:xfrm>
            <a:off x="53790" y="3515277"/>
            <a:ext cx="3484031" cy="338554"/>
          </a:xfrm>
          <a:prstGeom prst="rect">
            <a:avLst/>
          </a:prstGeom>
        </p:spPr>
        <p:txBody>
          <a:bodyPr wrap="none">
            <a:spAutoFit/>
          </a:bodyPr>
          <a:lstStyle/>
          <a:p>
            <a:pPr marL="0" lvl="0" algn="l" defTabSz="457200" rtl="0" eaLnBrk="1" latinLnBrk="0" hangingPunct="1"/>
            <a:r>
              <a:rPr lang="en-US" sz="1600" b="1" kern="1200" dirty="0">
                <a:solidFill>
                  <a:schemeClr val="tx1"/>
                </a:solidFill>
                <a:latin typeface="Source Sans Pro"/>
                <a:ea typeface="+mn-ea"/>
                <a:cs typeface="Source Sans Pro"/>
              </a:rPr>
              <a:t>Current Issues / Actions Required</a:t>
            </a:r>
          </a:p>
        </p:txBody>
      </p:sp>
      <p:sp>
        <p:nvSpPr>
          <p:cNvPr id="11" name="Rectangle 10"/>
          <p:cNvSpPr/>
          <p:nvPr userDrawn="1"/>
        </p:nvSpPr>
        <p:spPr>
          <a:xfrm>
            <a:off x="4578998" y="3515277"/>
            <a:ext cx="1352037" cy="338554"/>
          </a:xfrm>
          <a:prstGeom prst="rect">
            <a:avLst/>
          </a:prstGeom>
        </p:spPr>
        <p:txBody>
          <a:bodyPr wrap="none">
            <a:spAutoFit/>
          </a:bodyPr>
          <a:lstStyle/>
          <a:p>
            <a:pPr marL="0" lvl="0" algn="l" defTabSz="457200" rtl="0" eaLnBrk="1" latinLnBrk="0" hangingPunct="1"/>
            <a:r>
              <a:rPr lang="en-US" sz="1600" b="1" kern="1200" dirty="0">
                <a:solidFill>
                  <a:schemeClr val="tx1"/>
                </a:solidFill>
                <a:latin typeface="Source Sans Pro"/>
                <a:ea typeface="+mn-ea"/>
                <a:cs typeface="Source Sans Pro"/>
              </a:rPr>
              <a:t>What’s Next</a:t>
            </a:r>
          </a:p>
        </p:txBody>
      </p:sp>
      <p:sp>
        <p:nvSpPr>
          <p:cNvPr id="13" name="TextBox 12"/>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9386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dirty="0"/>
              <a:t>Click to edit Master title style</a:t>
            </a:r>
          </a:p>
        </p:txBody>
      </p:sp>
      <p:sp>
        <p:nvSpPr>
          <p:cNvPr id="4" name="Rectangle 3"/>
          <p:cNvSpPr/>
          <p:nvPr/>
        </p:nvSpPr>
        <p:spPr>
          <a:xfrm>
            <a:off x="78299" y="3296327"/>
            <a:ext cx="8968882" cy="2905413"/>
          </a:xfrm>
          <a:prstGeom prst="rect">
            <a:avLst/>
          </a:prstGeom>
          <a:solidFill>
            <a:schemeClr val="bg1">
              <a:lumMod val="85000"/>
              <a:alpha val="25000"/>
            </a:schemeClr>
          </a:solidFill>
          <a:ln>
            <a:solidFill>
              <a:schemeClr val="bg1">
                <a:lumMod val="50000"/>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78301" y="678937"/>
            <a:ext cx="8968880" cy="2510601"/>
          </a:xfrm>
          <a:prstGeom prst="rect">
            <a:avLst/>
          </a:prstGeom>
          <a:solidFill>
            <a:srgbClr val="339933">
              <a:alpha val="25000"/>
            </a:srgbClr>
          </a:solidFill>
          <a:ln w="25400">
            <a:solidFill>
              <a:srgbClr val="339933">
                <a:alpha val="25000"/>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Rectangle 6"/>
          <p:cNvSpPr/>
          <p:nvPr userDrawn="1"/>
        </p:nvSpPr>
        <p:spPr>
          <a:xfrm>
            <a:off x="52948" y="658077"/>
            <a:ext cx="1531188" cy="338554"/>
          </a:xfrm>
          <a:prstGeom prst="rect">
            <a:avLst/>
          </a:prstGeom>
        </p:spPr>
        <p:txBody>
          <a:bodyPr wrap="none">
            <a:spAutoFit/>
          </a:bodyPr>
          <a:lstStyle/>
          <a:p>
            <a:pPr marL="0" algn="l" defTabSz="457200" rtl="0" eaLnBrk="1" latinLnBrk="0" hangingPunct="1"/>
            <a:r>
              <a:rPr lang="en-US" altLang="zh-TW" sz="1600" b="1" kern="1200" dirty="0">
                <a:solidFill>
                  <a:schemeClr val="tx1"/>
                </a:solidFill>
                <a:latin typeface="Source Sans Pro"/>
                <a:ea typeface="+mn-ea"/>
                <a:cs typeface="Source Sans Pro"/>
              </a:rPr>
              <a:t>Key Overview</a:t>
            </a:r>
            <a:endParaRPr lang="en-US" sz="1600" b="1" kern="1200" dirty="0">
              <a:solidFill>
                <a:schemeClr val="tx1"/>
              </a:solidFill>
              <a:latin typeface="Source Sans Pro"/>
              <a:ea typeface="+mn-ea"/>
              <a:cs typeface="Source Sans Pro"/>
            </a:endParaRPr>
          </a:p>
        </p:txBody>
      </p:sp>
      <p:sp>
        <p:nvSpPr>
          <p:cNvPr id="8" name="Rectangle 7"/>
          <p:cNvSpPr/>
          <p:nvPr userDrawn="1"/>
        </p:nvSpPr>
        <p:spPr>
          <a:xfrm>
            <a:off x="78301" y="3285687"/>
            <a:ext cx="1737848" cy="338554"/>
          </a:xfrm>
          <a:prstGeom prst="rect">
            <a:avLst/>
          </a:prstGeom>
        </p:spPr>
        <p:txBody>
          <a:bodyPr wrap="none">
            <a:spAutoFit/>
          </a:bodyPr>
          <a:lstStyle/>
          <a:p>
            <a:pPr marL="0" lvl="0" algn="l" defTabSz="457200" rtl="0" eaLnBrk="1" latinLnBrk="0" hangingPunct="1"/>
            <a:r>
              <a:rPr lang="en-US" sz="1600" b="1" kern="1200" dirty="0">
                <a:solidFill>
                  <a:schemeClr val="tx1"/>
                </a:solidFill>
                <a:latin typeface="Source Sans Pro"/>
                <a:ea typeface="+mn-ea"/>
                <a:cs typeface="Source Sans Pro"/>
              </a:rPr>
              <a:t>Weekly Activity</a:t>
            </a:r>
          </a:p>
        </p:txBody>
      </p:sp>
      <p:sp>
        <p:nvSpPr>
          <p:cNvPr id="13" name="TextBox 12"/>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2556601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288" y="615707"/>
            <a:ext cx="9180576" cy="5705856"/>
          </a:xfrm>
          <a:prstGeom prst="rect">
            <a:avLst/>
          </a:prstGeom>
          <a:ln w="19050">
            <a:solidFill>
              <a:schemeClr val="accent6">
                <a:lumMod val="50000"/>
              </a:schemeClr>
            </a:solidFill>
          </a:ln>
        </p:spPr>
        <p:txBody>
          <a:bodyPr/>
          <a:lstStyle>
            <a:lvl1pPr marL="0" indent="0">
              <a:buFontTx/>
              <a:buNone/>
              <a:defRPr/>
            </a:lvl1pPr>
          </a:lstStyle>
          <a:p>
            <a:r>
              <a:rPr lang="en-US" dirty="0"/>
              <a:t>Click icon to add picture</a:t>
            </a:r>
          </a:p>
        </p:txBody>
      </p:sp>
      <p:pic>
        <p:nvPicPr>
          <p:cNvPr id="24" name="Picture 23"/>
          <p:cNvPicPr>
            <a:picLocks noChangeAspect="1"/>
          </p:cNvPicPr>
          <p:nvPr userDrawn="1"/>
        </p:nvPicPr>
        <p:blipFill>
          <a:blip r:embed="rId2"/>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8"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
        <p:nvSpPr>
          <p:cNvPr id="6" name="TextBox 5"/>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32963356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Oval 10"/>
          <p:cNvSpPr/>
          <p:nvPr userDrawn="1"/>
        </p:nvSpPr>
        <p:spPr>
          <a:xfrm>
            <a:off x="39549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flipH="1">
            <a:off x="2422" y="608083"/>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462492" y="608083"/>
            <a:ext cx="86815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53"/>
          <a:stretch>
            <a:fillRect/>
          </a:stretch>
        </p:blipFill>
        <p:spPr>
          <a:xfrm>
            <a:off x="237744" y="6460580"/>
            <a:ext cx="368520" cy="293992"/>
          </a:xfrm>
          <a:prstGeom prst="rect">
            <a:avLst/>
          </a:prstGeom>
        </p:spPr>
      </p:pic>
      <p:sp>
        <p:nvSpPr>
          <p:cNvPr id="15" name="Oval 14"/>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21" name="TextBox 20"/>
          <p:cNvSpPr txBox="1"/>
          <p:nvPr userDrawn="1"/>
        </p:nvSpPr>
        <p:spPr>
          <a:xfrm>
            <a:off x="3098976" y="6621354"/>
            <a:ext cx="2564805" cy="184666"/>
          </a:xfrm>
          <a:prstGeom prst="rect">
            <a:avLst/>
          </a:prstGeom>
          <a:noFill/>
        </p:spPr>
        <p:txBody>
          <a:bodyPr wrap="none" lIns="0" tIns="0" rIns="0" bIns="0" rtlCol="0">
            <a:spAutoFit/>
          </a:bodyPr>
          <a:lstStyle/>
          <a:p>
            <a:r>
              <a:rPr lang="en-US" sz="1200" i="1" dirty="0">
                <a:cs typeface="Source Sans Pro"/>
              </a:rPr>
              <a:t>Confidential and Business Proprietary</a:t>
            </a:r>
          </a:p>
        </p:txBody>
      </p:sp>
    </p:spTree>
    <p:extLst>
      <p:ext uri="{BB962C8B-B14F-4D97-AF65-F5344CB8AC3E}">
        <p14:creationId xmlns:p14="http://schemas.microsoft.com/office/powerpoint/2010/main" val="98376559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Lst>
  <p:hf sldNum="0" hdr="0" dt="0"/>
  <p:txStyles>
    <p:titleStyle>
      <a:lvl1pPr marL="0" indent="0" algn="l" defTabSz="457200" rtl="0" eaLnBrk="1" latinLnBrk="0" hangingPunct="1">
        <a:spcBef>
          <a:spcPct val="0"/>
        </a:spcBef>
        <a:buNone/>
        <a:defRPr lang="en-US" sz="2800" b="1" i="0" kern="1200" baseline="0" smtClean="0">
          <a:solidFill>
            <a:schemeClr val="accent6">
              <a:lumMod val="50000"/>
            </a:schemeClr>
          </a:solidFill>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pos="5365">
          <p15:clr>
            <a:srgbClr val="F26B43"/>
          </p15:clr>
        </p15:guide>
        <p15:guide id="4" pos="384">
          <p15:clr>
            <a:srgbClr val="F26B43"/>
          </p15:clr>
        </p15:guide>
        <p15:guide id="5" pos="260">
          <p15:clr>
            <a:srgbClr val="F26B43"/>
          </p15:clr>
        </p15:guide>
        <p15:guide id="6" orient="horz" pos="384">
          <p15:clr>
            <a:srgbClr val="F26B43"/>
          </p15:clr>
        </p15:guide>
        <p15:guide id="7" orient="horz" pos="39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icann.org/resources/board-material/resolutions-2018-05-30-en#1.b"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icann.org/en/system/files/files/resolutions-sanjuan61-gac-advice-scorecard-30may18-en.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4637" y="1308847"/>
            <a:ext cx="8046703" cy="1701535"/>
          </a:xfrm>
        </p:spPr>
        <p:txBody>
          <a:bodyPr/>
          <a:lstStyle/>
          <a:p>
            <a:r>
              <a:rPr lang="en-US" dirty="0"/>
              <a:t>BGRI Meeting – ICANN62</a:t>
            </a:r>
          </a:p>
        </p:txBody>
      </p:sp>
      <p:sp>
        <p:nvSpPr>
          <p:cNvPr id="5" name="Text Placeholder 4"/>
          <p:cNvSpPr>
            <a:spLocks noGrp="1"/>
          </p:cNvSpPr>
          <p:nvPr>
            <p:ph type="body" sz="quarter" idx="4294967295"/>
          </p:nvPr>
        </p:nvSpPr>
        <p:spPr>
          <a:xfrm>
            <a:off x="564637" y="5090612"/>
            <a:ext cx="8119872" cy="403785"/>
          </a:xfrm>
          <a:prstGeom prst="rect">
            <a:avLst/>
          </a:prstGeom>
        </p:spPr>
        <p:txBody>
          <a:bodyPr/>
          <a:lstStyle/>
          <a:p>
            <a:pPr marL="0" indent="0">
              <a:buNone/>
            </a:pPr>
            <a:r>
              <a:rPr lang="en-US" sz="2400" dirty="0">
                <a:solidFill>
                  <a:srgbClr val="FFFFFF"/>
                </a:solidFill>
              </a:rPr>
              <a:t>XX June 2018</a:t>
            </a:r>
          </a:p>
        </p:txBody>
      </p:sp>
    </p:spTree>
    <p:extLst>
      <p:ext uri="{BB962C8B-B14F-4D97-AF65-F5344CB8AC3E}">
        <p14:creationId xmlns:p14="http://schemas.microsoft.com/office/powerpoint/2010/main" val="386009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2D1EC04-4AC6-F444-8B04-79CD2956BFC6}"/>
              </a:ext>
            </a:extLst>
          </p:cNvPr>
          <p:cNvSpPr>
            <a:spLocks noGrp="1"/>
          </p:cNvSpPr>
          <p:nvPr>
            <p:ph type="title"/>
          </p:nvPr>
        </p:nvSpPr>
        <p:spPr/>
        <p:txBody>
          <a:bodyPr/>
          <a:lstStyle/>
          <a:p>
            <a:r>
              <a:rPr lang="en-US" dirty="0"/>
              <a:t>Agenda</a:t>
            </a:r>
          </a:p>
        </p:txBody>
      </p:sp>
      <p:sp>
        <p:nvSpPr>
          <p:cNvPr id="5" name="Rectangle 4">
            <a:extLst>
              <a:ext uri="{FF2B5EF4-FFF2-40B4-BE49-F238E27FC236}">
                <a16:creationId xmlns:a16="http://schemas.microsoft.com/office/drawing/2014/main" xmlns="" id="{62ACD035-0482-914E-9AA3-888F27BCFF66}"/>
              </a:ext>
            </a:extLst>
          </p:cNvPr>
          <p:cNvSpPr/>
          <p:nvPr/>
        </p:nvSpPr>
        <p:spPr>
          <a:xfrm>
            <a:off x="3276722" y="1156139"/>
            <a:ext cx="2625068" cy="187434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Arial"/>
              <a:cs typeface="Arial"/>
            </a:endParaRPr>
          </a:p>
        </p:txBody>
      </p:sp>
      <p:sp>
        <p:nvSpPr>
          <p:cNvPr id="6" name="Rectangle 5">
            <a:extLst>
              <a:ext uri="{FF2B5EF4-FFF2-40B4-BE49-F238E27FC236}">
                <a16:creationId xmlns:a16="http://schemas.microsoft.com/office/drawing/2014/main" xmlns="" id="{01EC7968-A0E2-0445-B0DD-E877329916A0}"/>
              </a:ext>
            </a:extLst>
          </p:cNvPr>
          <p:cNvSpPr/>
          <p:nvPr/>
        </p:nvSpPr>
        <p:spPr>
          <a:xfrm>
            <a:off x="6178540" y="1156139"/>
            <a:ext cx="2625316" cy="1874343"/>
          </a:xfrm>
          <a:prstGeom prst="rect">
            <a:avLst/>
          </a:prstGeom>
          <a:solidFill>
            <a:schemeClr val="accent4">
              <a:alpha val="63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xmlns="" id="{218C3D6A-A129-7A41-9229-CF0A0567F142}"/>
              </a:ext>
            </a:extLst>
          </p:cNvPr>
          <p:cNvSpPr/>
          <p:nvPr/>
        </p:nvSpPr>
        <p:spPr>
          <a:xfrm>
            <a:off x="3276722" y="1156139"/>
            <a:ext cx="2625068" cy="75472"/>
          </a:xfrm>
          <a:prstGeom prst="rect">
            <a:avLst/>
          </a:prstGeom>
          <a:solidFill>
            <a:srgbClr val="14535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xmlns="" id="{3ADA89E1-DD57-F84D-81EC-0080604D5C1E}"/>
              </a:ext>
            </a:extLst>
          </p:cNvPr>
          <p:cNvSpPr/>
          <p:nvPr/>
        </p:nvSpPr>
        <p:spPr>
          <a:xfrm>
            <a:off x="6178540" y="1156139"/>
            <a:ext cx="2625316" cy="75472"/>
          </a:xfrm>
          <a:prstGeom prst="rect">
            <a:avLst/>
          </a:prstGeom>
          <a:solidFill>
            <a:srgbClr val="EA9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Oval 14">
            <a:extLst>
              <a:ext uri="{FF2B5EF4-FFF2-40B4-BE49-F238E27FC236}">
                <a16:creationId xmlns:a16="http://schemas.microsoft.com/office/drawing/2014/main" xmlns="" id="{7C7EDFD0-BD22-5E4B-961D-457A3C634467}"/>
              </a:ext>
            </a:extLst>
          </p:cNvPr>
          <p:cNvSpPr/>
          <p:nvPr/>
        </p:nvSpPr>
        <p:spPr>
          <a:xfrm>
            <a:off x="4395692" y="1358390"/>
            <a:ext cx="387128" cy="429924"/>
          </a:xfrm>
          <a:prstGeom prst="ellipse">
            <a:avLst/>
          </a:prstGeom>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rial"/>
              <a:cs typeface="Arial"/>
            </a:endParaRPr>
          </a:p>
        </p:txBody>
      </p:sp>
      <p:sp>
        <p:nvSpPr>
          <p:cNvPr id="16" name="Oval 15">
            <a:extLst>
              <a:ext uri="{FF2B5EF4-FFF2-40B4-BE49-F238E27FC236}">
                <a16:creationId xmlns:a16="http://schemas.microsoft.com/office/drawing/2014/main" xmlns="" id="{9036041E-C472-5443-81E6-61BDB762A43A}"/>
              </a:ext>
            </a:extLst>
          </p:cNvPr>
          <p:cNvSpPr/>
          <p:nvPr/>
        </p:nvSpPr>
        <p:spPr>
          <a:xfrm>
            <a:off x="7297634" y="1358390"/>
            <a:ext cx="387128" cy="42992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0" name="Oval 19">
            <a:extLst>
              <a:ext uri="{FF2B5EF4-FFF2-40B4-BE49-F238E27FC236}">
                <a16:creationId xmlns:a16="http://schemas.microsoft.com/office/drawing/2014/main" xmlns="" id="{44CCDB7B-1846-2D42-9BA6-0270FD553103}"/>
              </a:ext>
            </a:extLst>
          </p:cNvPr>
          <p:cNvSpPr/>
          <p:nvPr/>
        </p:nvSpPr>
        <p:spPr>
          <a:xfrm>
            <a:off x="1493874" y="1367775"/>
            <a:ext cx="387128" cy="42992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Rectangle 20">
            <a:extLst>
              <a:ext uri="{FF2B5EF4-FFF2-40B4-BE49-F238E27FC236}">
                <a16:creationId xmlns:a16="http://schemas.microsoft.com/office/drawing/2014/main" xmlns="" id="{8253E80F-68C5-004E-AC5F-4716F8F44276}"/>
              </a:ext>
            </a:extLst>
          </p:cNvPr>
          <p:cNvSpPr/>
          <p:nvPr/>
        </p:nvSpPr>
        <p:spPr>
          <a:xfrm>
            <a:off x="374904" y="1156139"/>
            <a:ext cx="2625068" cy="1874343"/>
          </a:xfrm>
          <a:prstGeom prst="rect">
            <a:avLst/>
          </a:prstGeom>
          <a:solidFill>
            <a:schemeClr val="accent1">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22" name="Rectangle 21">
            <a:extLst>
              <a:ext uri="{FF2B5EF4-FFF2-40B4-BE49-F238E27FC236}">
                <a16:creationId xmlns:a16="http://schemas.microsoft.com/office/drawing/2014/main" xmlns="" id="{0335557E-EA4A-0347-93FD-4062F28E8305}"/>
              </a:ext>
            </a:extLst>
          </p:cNvPr>
          <p:cNvSpPr/>
          <p:nvPr/>
        </p:nvSpPr>
        <p:spPr>
          <a:xfrm>
            <a:off x="374904" y="1156139"/>
            <a:ext cx="2625068" cy="754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3" name="TextBox 22">
            <a:extLst>
              <a:ext uri="{FF2B5EF4-FFF2-40B4-BE49-F238E27FC236}">
                <a16:creationId xmlns:a16="http://schemas.microsoft.com/office/drawing/2014/main" xmlns="" id="{9C56547C-3003-BB4D-AA10-28D4C415C928}"/>
              </a:ext>
            </a:extLst>
          </p:cNvPr>
          <p:cNvSpPr txBox="1"/>
          <p:nvPr/>
        </p:nvSpPr>
        <p:spPr>
          <a:xfrm>
            <a:off x="612498" y="1839277"/>
            <a:ext cx="2149881" cy="584775"/>
          </a:xfrm>
          <a:prstGeom prst="rect">
            <a:avLst/>
          </a:prstGeom>
          <a:noFill/>
        </p:spPr>
        <p:txBody>
          <a:bodyPr wrap="square" rtlCol="0">
            <a:spAutoFit/>
          </a:bodyPr>
          <a:lstStyle/>
          <a:p>
            <a:pPr algn="ctr"/>
            <a:r>
              <a:rPr lang="en-US" sz="1600" dirty="0">
                <a:solidFill>
                  <a:srgbClr val="FFFFFF"/>
                </a:solidFill>
                <a:latin typeface="Arial"/>
                <a:cs typeface="Arial"/>
              </a:rPr>
              <a:t>Historical GAC Advice Items</a:t>
            </a:r>
          </a:p>
        </p:txBody>
      </p:sp>
      <p:sp>
        <p:nvSpPr>
          <p:cNvPr id="24" name="TextBox 23">
            <a:extLst>
              <a:ext uri="{FF2B5EF4-FFF2-40B4-BE49-F238E27FC236}">
                <a16:creationId xmlns:a16="http://schemas.microsoft.com/office/drawing/2014/main" xmlns="" id="{3DE34A6C-679A-C44F-A5D6-FF8052FC4E92}"/>
              </a:ext>
            </a:extLst>
          </p:cNvPr>
          <p:cNvSpPr txBox="1"/>
          <p:nvPr/>
        </p:nvSpPr>
        <p:spPr>
          <a:xfrm>
            <a:off x="3514316" y="1839277"/>
            <a:ext cx="2149881" cy="584775"/>
          </a:xfrm>
          <a:prstGeom prst="rect">
            <a:avLst/>
          </a:prstGeom>
          <a:noFill/>
        </p:spPr>
        <p:txBody>
          <a:bodyPr wrap="square" rtlCol="0">
            <a:spAutoFit/>
          </a:bodyPr>
          <a:lstStyle/>
          <a:p>
            <a:pPr algn="ctr"/>
            <a:r>
              <a:rPr lang="en-US" sz="1600" dirty="0">
                <a:solidFill>
                  <a:srgbClr val="FFFFFF"/>
                </a:solidFill>
                <a:latin typeface="Arial"/>
                <a:cs typeface="Arial"/>
              </a:rPr>
              <a:t>2-Character</a:t>
            </a:r>
          </a:p>
          <a:p>
            <a:pPr algn="ctr"/>
            <a:r>
              <a:rPr lang="en-US" sz="1600" dirty="0">
                <a:solidFill>
                  <a:srgbClr val="FFFFFF"/>
                </a:solidFill>
                <a:latin typeface="Arial"/>
                <a:cs typeface="Arial"/>
              </a:rPr>
              <a:t>Tool</a:t>
            </a:r>
          </a:p>
        </p:txBody>
      </p:sp>
      <p:sp>
        <p:nvSpPr>
          <p:cNvPr id="25" name="TextBox 24">
            <a:extLst>
              <a:ext uri="{FF2B5EF4-FFF2-40B4-BE49-F238E27FC236}">
                <a16:creationId xmlns:a16="http://schemas.microsoft.com/office/drawing/2014/main" xmlns="" id="{69ED236D-F336-E440-B48E-B0F734793EB4}"/>
              </a:ext>
            </a:extLst>
          </p:cNvPr>
          <p:cNvSpPr txBox="1"/>
          <p:nvPr/>
        </p:nvSpPr>
        <p:spPr>
          <a:xfrm>
            <a:off x="6416157" y="1839277"/>
            <a:ext cx="2150083" cy="1077218"/>
          </a:xfrm>
          <a:prstGeom prst="rect">
            <a:avLst/>
          </a:prstGeom>
          <a:noFill/>
        </p:spPr>
        <p:txBody>
          <a:bodyPr wrap="square" rtlCol="0">
            <a:spAutoFit/>
          </a:bodyPr>
          <a:lstStyle/>
          <a:p>
            <a:pPr algn="ctr"/>
            <a:r>
              <a:rPr lang="en-US" sz="1600" dirty="0">
                <a:solidFill>
                  <a:srgbClr val="FFFFFF"/>
                </a:solidFill>
                <a:latin typeface="Arial"/>
                <a:cs typeface="Arial"/>
              </a:rPr>
              <a:t>Timeline for Board Consideration of  ICANN63 Communique</a:t>
            </a:r>
          </a:p>
        </p:txBody>
      </p:sp>
      <p:sp>
        <p:nvSpPr>
          <p:cNvPr id="29" name="TextBox 28">
            <a:extLst>
              <a:ext uri="{FF2B5EF4-FFF2-40B4-BE49-F238E27FC236}">
                <a16:creationId xmlns:a16="http://schemas.microsoft.com/office/drawing/2014/main" xmlns="" id="{7AA68B83-6D94-964A-8EF8-E57B9F811AFD}"/>
              </a:ext>
            </a:extLst>
          </p:cNvPr>
          <p:cNvSpPr txBox="1"/>
          <p:nvPr/>
        </p:nvSpPr>
        <p:spPr>
          <a:xfrm>
            <a:off x="702130" y="1377992"/>
            <a:ext cx="1970617" cy="446276"/>
          </a:xfrm>
          <a:prstGeom prst="rect">
            <a:avLst/>
          </a:prstGeom>
          <a:noFill/>
        </p:spPr>
        <p:txBody>
          <a:bodyPr wrap="square" rtlCol="0">
            <a:spAutoFit/>
          </a:bodyPr>
          <a:lstStyle/>
          <a:p>
            <a:pPr algn="ctr"/>
            <a:r>
              <a:rPr lang="en-US" sz="2300" b="1" dirty="0">
                <a:solidFill>
                  <a:srgbClr val="FFFFFF"/>
                </a:solidFill>
                <a:latin typeface="Arial"/>
                <a:cs typeface="Arial"/>
              </a:rPr>
              <a:t>1</a:t>
            </a:r>
          </a:p>
        </p:txBody>
      </p:sp>
      <p:sp>
        <p:nvSpPr>
          <p:cNvPr id="30" name="TextBox 29">
            <a:extLst>
              <a:ext uri="{FF2B5EF4-FFF2-40B4-BE49-F238E27FC236}">
                <a16:creationId xmlns:a16="http://schemas.microsoft.com/office/drawing/2014/main" xmlns="" id="{FBF1ABAF-8B8D-EC45-865F-AFFA9EDD6161}"/>
              </a:ext>
            </a:extLst>
          </p:cNvPr>
          <p:cNvSpPr txBox="1"/>
          <p:nvPr/>
        </p:nvSpPr>
        <p:spPr>
          <a:xfrm>
            <a:off x="3603948" y="1324010"/>
            <a:ext cx="1970617" cy="446276"/>
          </a:xfrm>
          <a:prstGeom prst="rect">
            <a:avLst/>
          </a:prstGeom>
          <a:noFill/>
        </p:spPr>
        <p:txBody>
          <a:bodyPr wrap="square" rtlCol="0">
            <a:spAutoFit/>
          </a:bodyPr>
          <a:lstStyle/>
          <a:p>
            <a:pPr algn="ctr"/>
            <a:r>
              <a:rPr lang="en-US" sz="2300" b="1" dirty="0">
                <a:solidFill>
                  <a:srgbClr val="FFFFFF"/>
                </a:solidFill>
                <a:latin typeface="Arial"/>
                <a:cs typeface="Arial"/>
              </a:rPr>
              <a:t>2</a:t>
            </a:r>
          </a:p>
        </p:txBody>
      </p:sp>
      <p:sp>
        <p:nvSpPr>
          <p:cNvPr id="31" name="TextBox 30">
            <a:extLst>
              <a:ext uri="{FF2B5EF4-FFF2-40B4-BE49-F238E27FC236}">
                <a16:creationId xmlns:a16="http://schemas.microsoft.com/office/drawing/2014/main" xmlns="" id="{293699BC-51DF-0B48-A08A-B49C6523B829}"/>
              </a:ext>
            </a:extLst>
          </p:cNvPr>
          <p:cNvSpPr txBox="1"/>
          <p:nvPr/>
        </p:nvSpPr>
        <p:spPr>
          <a:xfrm>
            <a:off x="6505890" y="1335029"/>
            <a:ext cx="1970617" cy="446276"/>
          </a:xfrm>
          <a:prstGeom prst="rect">
            <a:avLst/>
          </a:prstGeom>
          <a:noFill/>
        </p:spPr>
        <p:txBody>
          <a:bodyPr wrap="square" rtlCol="0">
            <a:spAutoFit/>
          </a:bodyPr>
          <a:lstStyle/>
          <a:p>
            <a:pPr algn="ctr"/>
            <a:r>
              <a:rPr lang="en-US" sz="2300" b="1" dirty="0">
                <a:solidFill>
                  <a:srgbClr val="FFFFFF"/>
                </a:solidFill>
                <a:latin typeface="Arial"/>
                <a:cs typeface="Arial"/>
              </a:rPr>
              <a:t>3</a:t>
            </a:r>
          </a:p>
        </p:txBody>
      </p:sp>
    </p:spTree>
    <p:extLst>
      <p:ext uri="{BB962C8B-B14F-4D97-AF65-F5344CB8AC3E}">
        <p14:creationId xmlns:p14="http://schemas.microsoft.com/office/powerpoint/2010/main" val="3683128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GAC Historical Advice</a:t>
            </a:r>
          </a:p>
        </p:txBody>
      </p:sp>
      <p:sp>
        <p:nvSpPr>
          <p:cNvPr id="3" name="Rectangle 2"/>
          <p:cNvSpPr/>
          <p:nvPr/>
        </p:nvSpPr>
        <p:spPr>
          <a:xfrm>
            <a:off x="228600" y="730911"/>
            <a:ext cx="8915400" cy="5784190"/>
          </a:xfrm>
          <a:prstGeom prst="rect">
            <a:avLst/>
          </a:prstGeom>
        </p:spPr>
        <p:txBody>
          <a:bodyPr wrap="square">
            <a:normAutofit lnSpcReduction="10000"/>
          </a:bodyPr>
          <a:lstStyle/>
          <a:p>
            <a:pPr marL="342900" indent="-342900">
              <a:buFont typeface="Wingdings" panose="05000000000000000000" pitchFamily="2" charset="2"/>
              <a:buChar char="§"/>
            </a:pPr>
            <a:r>
              <a:rPr lang="en-US" b="1" dirty="0">
                <a:cs typeface="Source Sans Pro"/>
              </a:rPr>
              <a:t>Purpose</a:t>
            </a:r>
          </a:p>
          <a:p>
            <a:pPr marL="800100" lvl="1" indent="-342900">
              <a:buFont typeface="Wingdings" panose="05000000000000000000" pitchFamily="2" charset="2"/>
              <a:buChar char="§"/>
            </a:pPr>
            <a:r>
              <a:rPr lang="en-US" dirty="0">
                <a:cs typeface="Source Sans Pro"/>
              </a:rPr>
              <a:t>In an effort to establish an agreement on the status of previous GAC advice, the ICANN Board shared its view on the status of historical GAC advice items at ICANN60 Abu Dhabi and requested that the GAC review this status and inform the Board if GAC members do not agree on the documented status.</a:t>
            </a:r>
          </a:p>
          <a:p>
            <a:pPr marL="342900" indent="-342900">
              <a:buFont typeface="Wingdings" panose="05000000000000000000" pitchFamily="2" charset="2"/>
              <a:buChar char="§"/>
            </a:pPr>
            <a:endParaRPr lang="en-US" dirty="0">
              <a:solidFill>
                <a:srgbClr val="FF0000"/>
              </a:solidFill>
              <a:cs typeface="Source Sans Pro"/>
            </a:endParaRPr>
          </a:p>
          <a:p>
            <a:pPr marL="342900" indent="-342900">
              <a:buFont typeface="Wingdings" panose="05000000000000000000" pitchFamily="2" charset="2"/>
              <a:buChar char="§"/>
            </a:pPr>
            <a:r>
              <a:rPr lang="en-US" b="1" dirty="0">
                <a:cs typeface="Source Sans Pro"/>
              </a:rPr>
              <a:t>Scope of Review</a:t>
            </a:r>
            <a:r>
              <a:rPr lang="en-US" dirty="0">
                <a:cs typeface="Source Sans Pro"/>
              </a:rPr>
              <a:t>: </a:t>
            </a:r>
          </a:p>
          <a:p>
            <a:pPr marL="800100" lvl="1" indent="-342900">
              <a:buFont typeface="Wingdings" panose="05000000000000000000" pitchFamily="2" charset="2"/>
              <a:buChar char="§"/>
            </a:pPr>
            <a:r>
              <a:rPr lang="en-US" dirty="0">
                <a:cs typeface="Source Sans Pro"/>
              </a:rPr>
              <a:t>All GAC Communiques from ICANN46 Beijing through ICANN61 San Juan</a:t>
            </a:r>
          </a:p>
          <a:p>
            <a:pPr marL="800100" lvl="1" indent="-342900">
              <a:buFont typeface="Wingdings" panose="05000000000000000000" pitchFamily="2" charset="2"/>
              <a:buChar char="§"/>
            </a:pPr>
            <a:r>
              <a:rPr lang="en-US" dirty="0">
                <a:cs typeface="Source Sans Pro"/>
              </a:rPr>
              <a:t>Parsed the advice documents to identify each unique actionable item</a:t>
            </a:r>
          </a:p>
          <a:p>
            <a:pPr marL="800100" lvl="1" indent="-342900">
              <a:buFont typeface="Wingdings" panose="05000000000000000000" pitchFamily="2" charset="2"/>
              <a:buChar char="§"/>
            </a:pPr>
            <a:r>
              <a:rPr lang="en-US" dirty="0">
                <a:cs typeface="Source Sans Pro"/>
              </a:rPr>
              <a:t>Documented evidence of ICANN Board or org’s responses and actions to address the advice </a:t>
            </a:r>
          </a:p>
          <a:p>
            <a:pPr marL="800100" lvl="1" indent="-342900">
              <a:buFont typeface="Wingdings" panose="05000000000000000000" pitchFamily="2" charset="2"/>
              <a:buChar char="§"/>
            </a:pPr>
            <a:endParaRPr lang="en-US" dirty="0">
              <a:cs typeface="Source Sans Pro"/>
            </a:endParaRPr>
          </a:p>
          <a:p>
            <a:pPr marL="342900" indent="-342900">
              <a:buFont typeface="Wingdings" panose="05000000000000000000" pitchFamily="2" charset="2"/>
              <a:buChar char="§"/>
            </a:pPr>
            <a:r>
              <a:rPr lang="en-US" b="1" dirty="0">
                <a:cs typeface="Source Sans Pro"/>
              </a:rPr>
              <a:t>High Level Results</a:t>
            </a:r>
            <a:r>
              <a:rPr lang="en-US" dirty="0">
                <a:cs typeface="Source Sans Pro"/>
              </a:rPr>
              <a:t>:</a:t>
            </a:r>
          </a:p>
          <a:p>
            <a:pPr marL="800100" lvl="1" indent="-342900">
              <a:buFont typeface="Wingdings" panose="05000000000000000000" pitchFamily="2" charset="2"/>
              <a:buChar char="§"/>
            </a:pPr>
            <a:r>
              <a:rPr lang="en-US" dirty="0">
                <a:cs typeface="Source Sans Pro"/>
              </a:rPr>
              <a:t>173 items of GAC advice have been issued since ICANN46 (Beijing)</a:t>
            </a:r>
          </a:p>
          <a:p>
            <a:pPr marL="800100" lvl="1" indent="-342900">
              <a:buFont typeface="Wingdings" panose="05000000000000000000" pitchFamily="2" charset="2"/>
              <a:buChar char="§"/>
            </a:pPr>
            <a:r>
              <a:rPr lang="en-US" dirty="0">
                <a:cs typeface="Source Sans Pro"/>
              </a:rPr>
              <a:t>All items have been considered by the Board</a:t>
            </a:r>
          </a:p>
          <a:p>
            <a:pPr marL="1257300" lvl="2" indent="-342900">
              <a:buFont typeface="Wingdings" panose="05000000000000000000" pitchFamily="2" charset="2"/>
              <a:buChar char="§"/>
            </a:pPr>
            <a:r>
              <a:rPr lang="en-US" dirty="0">
                <a:cs typeface="Source Sans Pro"/>
              </a:rPr>
              <a:t>15 items are pending ongoing community action</a:t>
            </a:r>
          </a:p>
          <a:p>
            <a:pPr marL="800100" lvl="1" indent="-342900">
              <a:buFont typeface="Wingdings" panose="05000000000000000000" pitchFamily="2" charset="2"/>
              <a:buChar char="§"/>
            </a:pPr>
            <a:r>
              <a:rPr lang="en-US" dirty="0">
                <a:cs typeface="Source Sans Pro"/>
              </a:rPr>
              <a:t>The Board most recently considered the San Juan Communique (</a:t>
            </a:r>
            <a:r>
              <a:rPr lang="en-US" dirty="0">
                <a:cs typeface="Source Sans Pro"/>
                <a:hlinkClick r:id="rId3"/>
              </a:rPr>
              <a:t>https://www.icann.org/resources/board-material/resolutions-2018-05-30-en#1.b</a:t>
            </a:r>
            <a:r>
              <a:rPr lang="en-US" dirty="0">
                <a:cs typeface="Source Sans Pro"/>
              </a:rPr>
              <a:t>) </a:t>
            </a:r>
          </a:p>
          <a:p>
            <a:pPr marL="1257300" lvl="2" indent="-342900">
              <a:buFont typeface="Wingdings" panose="05000000000000000000" pitchFamily="2" charset="2"/>
              <a:buChar char="§"/>
            </a:pPr>
            <a:r>
              <a:rPr lang="en-US" dirty="0">
                <a:cs typeface="Source Sans Pro"/>
              </a:rPr>
              <a:t>6 items related to GDPR were accepted</a:t>
            </a:r>
          </a:p>
          <a:p>
            <a:pPr marL="1257300" lvl="2" indent="-342900">
              <a:buFont typeface="Wingdings" panose="05000000000000000000" pitchFamily="2" charset="2"/>
              <a:buChar char="§"/>
            </a:pPr>
            <a:r>
              <a:rPr lang="en-US" dirty="0">
                <a:cs typeface="Source Sans Pro"/>
              </a:rPr>
              <a:t>4 items are pending further discussion between the Board and GAC</a:t>
            </a:r>
          </a:p>
        </p:txBody>
      </p:sp>
    </p:spTree>
    <p:extLst>
      <p:ext uri="{BB962C8B-B14F-4D97-AF65-F5344CB8AC3E}">
        <p14:creationId xmlns:p14="http://schemas.microsoft.com/office/powerpoint/2010/main" val="3492766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GAC Advice Overview – Phases and Advice Items</a:t>
            </a:r>
          </a:p>
        </p:txBody>
      </p:sp>
      <p:graphicFrame>
        <p:nvGraphicFramePr>
          <p:cNvPr id="7" name="Chart 6"/>
          <p:cNvGraphicFramePr>
            <a:graphicFrameLocks/>
          </p:cNvGraphicFramePr>
          <p:nvPr>
            <p:extLst>
              <p:ext uri="{D42A27DB-BD31-4B8C-83A1-F6EECF244321}">
                <p14:modId xmlns:p14="http://schemas.microsoft.com/office/powerpoint/2010/main" val="2923698809"/>
              </p:ext>
            </p:extLst>
          </p:nvPr>
        </p:nvGraphicFramePr>
        <p:xfrm>
          <a:off x="219075" y="785772"/>
          <a:ext cx="8524875" cy="24449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50815033"/>
              </p:ext>
            </p:extLst>
          </p:nvPr>
        </p:nvGraphicFramePr>
        <p:xfrm>
          <a:off x="219075" y="3411300"/>
          <a:ext cx="8699147" cy="2801685"/>
        </p:xfrm>
        <a:graphic>
          <a:graphicData uri="http://schemas.openxmlformats.org/drawingml/2006/table">
            <a:tbl>
              <a:tblPr>
                <a:tableStyleId>{69CF1AB2-1976-4502-BF36-3FF5EA218861}</a:tableStyleId>
              </a:tblPr>
              <a:tblGrid>
                <a:gridCol w="1711326">
                  <a:extLst>
                    <a:ext uri="{9D8B030D-6E8A-4147-A177-3AD203B41FA5}">
                      <a16:colId xmlns:a16="http://schemas.microsoft.com/office/drawing/2014/main" xmlns="" val="20000"/>
                    </a:ext>
                  </a:extLst>
                </a:gridCol>
                <a:gridCol w="6987821">
                  <a:extLst>
                    <a:ext uri="{9D8B030D-6E8A-4147-A177-3AD203B41FA5}">
                      <a16:colId xmlns:a16="http://schemas.microsoft.com/office/drawing/2014/main" xmlns="" val="20001"/>
                    </a:ext>
                  </a:extLst>
                </a:gridCol>
              </a:tblGrid>
              <a:tr h="170748">
                <a:tc>
                  <a:txBody>
                    <a:bodyPr/>
                    <a:lstStyle/>
                    <a:p>
                      <a:pPr algn="l" fontAlgn="t"/>
                      <a:r>
                        <a:rPr lang="en-US" sz="1400" b="1" u="none" strike="noStrike" dirty="0">
                          <a:effectLst/>
                        </a:rPr>
                        <a:t>Phase</a:t>
                      </a:r>
                      <a:endParaRPr lang="en-US" sz="1400" b="1" i="0" u="none" strike="noStrike" dirty="0">
                        <a:solidFill>
                          <a:srgbClr val="FFFFFF"/>
                        </a:solidFill>
                        <a:effectLst/>
                        <a:latin typeface="Calibri" panose="020F0502020204030204" pitchFamily="34" charset="0"/>
                      </a:endParaRPr>
                    </a:p>
                  </a:txBody>
                  <a:tcPr marL="9525" marR="9525" marT="9525" marB="0"/>
                </a:tc>
                <a:tc>
                  <a:txBody>
                    <a:bodyPr/>
                    <a:lstStyle/>
                    <a:p>
                      <a:pPr algn="ctr" fontAlgn="t"/>
                      <a:r>
                        <a:rPr lang="en-US" sz="1400" b="1" u="none" strike="noStrike" dirty="0">
                          <a:effectLst/>
                        </a:rPr>
                        <a:t>Definition of Phase</a:t>
                      </a:r>
                      <a:endParaRPr lang="en-US" sz="1400" b="1" i="0" u="none" strike="noStrike" dirty="0">
                        <a:solidFill>
                          <a:srgbClr val="FFFFFF"/>
                        </a:solidFill>
                        <a:effectLst/>
                        <a:latin typeface="Calibri" panose="020F0502020204030204" pitchFamily="34" charset="0"/>
                      </a:endParaRPr>
                    </a:p>
                  </a:txBody>
                  <a:tcPr marL="9525" marR="9525" marT="9525" marB="0"/>
                </a:tc>
                <a:extLst>
                  <a:ext uri="{0D108BD9-81ED-4DB2-BD59-A6C34878D82A}">
                    <a16:rowId xmlns:a16="http://schemas.microsoft.com/office/drawing/2014/main" xmlns="" val="10000"/>
                  </a:ext>
                </a:extLst>
              </a:tr>
              <a:tr h="334199">
                <a:tc>
                  <a:txBody>
                    <a:bodyPr/>
                    <a:lstStyle/>
                    <a:p>
                      <a:pPr algn="l" fontAlgn="t"/>
                      <a:r>
                        <a:rPr lang="en-US" sz="1400" b="1" u="none" strike="noStrike" dirty="0">
                          <a:effectLst/>
                        </a:rPr>
                        <a:t>Phase 1 | Receive &amp; Publish</a:t>
                      </a:r>
                      <a:endParaRPr lang="en-US" sz="14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GAC is producing Advice and ICANN Board/organization has not yet received or</a:t>
                      </a:r>
                      <a:r>
                        <a:rPr lang="en-US" sz="1400" u="none" strike="noStrike" baseline="0" dirty="0">
                          <a:effectLst/>
                        </a:rPr>
                        <a:t> </a:t>
                      </a:r>
                      <a:r>
                        <a:rPr lang="en-US" sz="1400" u="none" strike="noStrike" dirty="0">
                          <a:effectLst/>
                        </a:rPr>
                        <a:t>published</a:t>
                      </a:r>
                      <a:endParaRPr lang="en-US" sz="1400" b="0" i="0" u="none" strike="noStrike" dirty="0">
                        <a:solidFill>
                          <a:srgbClr val="000000"/>
                        </a:solidFill>
                        <a:effectLst/>
                        <a:latin typeface="Calibri" panose="020F0502020204030204" pitchFamily="34" charset="0"/>
                      </a:endParaRPr>
                    </a:p>
                  </a:txBody>
                  <a:tcPr marL="9525" marR="9525" marT="9525" marB="0">
                    <a:solidFill>
                      <a:schemeClr val="bg1"/>
                    </a:solidFill>
                  </a:tcPr>
                </a:tc>
                <a:extLst>
                  <a:ext uri="{0D108BD9-81ED-4DB2-BD59-A6C34878D82A}">
                    <a16:rowId xmlns:a16="http://schemas.microsoft.com/office/drawing/2014/main" xmlns="" val="10001"/>
                  </a:ext>
                </a:extLst>
              </a:tr>
              <a:tr h="497650">
                <a:tc>
                  <a:txBody>
                    <a:bodyPr/>
                    <a:lstStyle/>
                    <a:p>
                      <a:pPr algn="l" fontAlgn="t"/>
                      <a:r>
                        <a:rPr lang="en-US" sz="1400" b="1" u="none" strike="noStrike" dirty="0">
                          <a:effectLst/>
                        </a:rPr>
                        <a:t>Phase 2 | Understand</a:t>
                      </a:r>
                      <a:endParaRPr lang="en-US" sz="14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ICANN Board/org is reviewing the advice to identify any questions needing clarification before formal Board consideration (new since Copenhagen</a:t>
                      </a:r>
                      <a:r>
                        <a:rPr lang="en-US" sz="1400" u="none" strike="noStrike" baseline="0" dirty="0">
                          <a:effectLst/>
                        </a:rPr>
                        <a:t> Communiqué)</a:t>
                      </a:r>
                      <a:endParaRPr lang="en-US" sz="1400" b="0" i="0" u="none" strike="noStrike" dirty="0">
                        <a:solidFill>
                          <a:srgbClr val="000000"/>
                        </a:solidFill>
                        <a:effectLst/>
                        <a:latin typeface="Calibri" panose="020F0502020204030204" pitchFamily="34" charset="0"/>
                      </a:endParaRPr>
                    </a:p>
                  </a:txBody>
                  <a:tcPr marL="9525" marR="9525" marT="9525" marB="0">
                    <a:solidFill>
                      <a:schemeClr val="bg1"/>
                    </a:solidFill>
                  </a:tcPr>
                </a:tc>
                <a:extLst>
                  <a:ext uri="{0D108BD9-81ED-4DB2-BD59-A6C34878D82A}">
                    <a16:rowId xmlns:a16="http://schemas.microsoft.com/office/drawing/2014/main" xmlns="" val="10002"/>
                  </a:ext>
                </a:extLst>
              </a:tr>
              <a:tr h="497650">
                <a:tc>
                  <a:txBody>
                    <a:bodyPr/>
                    <a:lstStyle/>
                    <a:p>
                      <a:pPr algn="l" fontAlgn="t"/>
                      <a:r>
                        <a:rPr lang="en-US" sz="1400" b="1" u="none" strike="noStrike" dirty="0">
                          <a:effectLst/>
                        </a:rPr>
                        <a:t>Phase 3 | Evaluate &amp; Consider</a:t>
                      </a:r>
                      <a:endParaRPr lang="en-US" sz="14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The ICANN Board is in the process of formally considering the advice via a scorecard and/or resolution. Items may also appear in this phase because further Board consideration may be required. </a:t>
                      </a:r>
                    </a:p>
                  </a:txBody>
                  <a:tcPr marL="9525" marR="9525" marT="9525" marB="0">
                    <a:solidFill>
                      <a:schemeClr val="bg1"/>
                    </a:solidFill>
                  </a:tcPr>
                </a:tc>
                <a:extLst>
                  <a:ext uri="{0D108BD9-81ED-4DB2-BD59-A6C34878D82A}">
                    <a16:rowId xmlns:a16="http://schemas.microsoft.com/office/drawing/2014/main" xmlns="" val="10003"/>
                  </a:ext>
                </a:extLst>
              </a:tr>
              <a:tr h="497650">
                <a:tc>
                  <a:txBody>
                    <a:bodyPr/>
                    <a:lstStyle/>
                    <a:p>
                      <a:pPr algn="l" fontAlgn="t"/>
                      <a:r>
                        <a:rPr lang="en-US" sz="1400" b="1" u="none" strike="noStrike" dirty="0">
                          <a:effectLst/>
                        </a:rPr>
                        <a:t>Phase 4 | Implement</a:t>
                      </a:r>
                      <a:endParaRPr lang="en-US" sz="14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The Board has considered the advice and directed the CEO and ICANN org to proceed with action or implementation.  This action or implementation is currently underway. </a:t>
                      </a:r>
                      <a:endParaRPr lang="en-US" sz="1400" b="0" i="0" u="none" strike="noStrike" dirty="0">
                        <a:solidFill>
                          <a:srgbClr val="000000"/>
                        </a:solidFill>
                        <a:effectLst/>
                        <a:latin typeface="Calibri" panose="020F0502020204030204" pitchFamily="34" charset="0"/>
                      </a:endParaRPr>
                    </a:p>
                  </a:txBody>
                  <a:tcPr marL="9525" marR="9525" marT="9525" marB="0">
                    <a:solidFill>
                      <a:schemeClr val="bg1"/>
                    </a:solidFill>
                  </a:tcPr>
                </a:tc>
                <a:extLst>
                  <a:ext uri="{0D108BD9-81ED-4DB2-BD59-A6C34878D82A}">
                    <a16:rowId xmlns:a16="http://schemas.microsoft.com/office/drawing/2014/main" xmlns="" val="10004"/>
                  </a:ext>
                </a:extLst>
              </a:tr>
              <a:tr h="497650">
                <a:tc>
                  <a:txBody>
                    <a:bodyPr/>
                    <a:lstStyle/>
                    <a:p>
                      <a:pPr algn="l" fontAlgn="t"/>
                      <a:r>
                        <a:rPr lang="en-US" sz="1400" b="1" u="none" strike="noStrike" dirty="0">
                          <a:effectLst/>
                        </a:rPr>
                        <a:t>Phase 5 | Close Request</a:t>
                      </a:r>
                      <a:endParaRPr lang="en-US" sz="14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en-US" sz="1400" u="none" strike="noStrike" dirty="0">
                          <a:effectLst/>
                        </a:rPr>
                        <a:t>The ICANN org has reviewed the advice and has determined the advice has been considered, and all directed action or implementation has been completed. </a:t>
                      </a:r>
                      <a:endParaRPr lang="en-US" sz="1400" b="0" i="0" u="none" strike="noStrike" dirty="0">
                        <a:solidFill>
                          <a:srgbClr val="000000"/>
                        </a:solidFill>
                        <a:effectLst/>
                        <a:latin typeface="Calibri" panose="020F0502020204030204" pitchFamily="34" charset="0"/>
                      </a:endParaRPr>
                    </a:p>
                  </a:txBody>
                  <a:tcPr marL="9525" marR="9525" marT="9525" marB="0">
                    <a:solidFill>
                      <a:schemeClr val="bg1"/>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74227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GAC Advice Overview – Phase 3 Items</a:t>
            </a:r>
          </a:p>
        </p:txBody>
      </p:sp>
      <p:sp>
        <p:nvSpPr>
          <p:cNvPr id="5" name="Rectangle 4"/>
          <p:cNvSpPr/>
          <p:nvPr/>
        </p:nvSpPr>
        <p:spPr>
          <a:xfrm>
            <a:off x="381001" y="912813"/>
            <a:ext cx="8401050" cy="1938992"/>
          </a:xfrm>
          <a:prstGeom prst="rect">
            <a:avLst/>
          </a:prstGeom>
        </p:spPr>
        <p:txBody>
          <a:bodyPr wrap="square">
            <a:spAutoFit/>
          </a:bodyPr>
          <a:lstStyle/>
          <a:p>
            <a:pPr marL="285750" indent="-285750">
              <a:buFont typeface="Wingdings" panose="05000000000000000000" pitchFamily="2" charset="2"/>
              <a:buChar char="§"/>
            </a:pPr>
            <a:r>
              <a:rPr lang="en-US" sz="2000" dirty="0">
                <a:cs typeface="Source Sans Pro"/>
              </a:rPr>
              <a:t>There are 15 items in “Phase 3 | Evaluate &amp; Consider” that are pending ongoing community action. They can be divided into three categories, described below. </a:t>
            </a:r>
          </a:p>
          <a:p>
            <a:pPr marL="285750" indent="-285750">
              <a:buFont typeface="Wingdings" panose="05000000000000000000" pitchFamily="2" charset="2"/>
              <a:buChar char="§"/>
            </a:pPr>
            <a:endParaRPr lang="en-US" sz="2000" dirty="0">
              <a:cs typeface="Source Sans Pro"/>
            </a:endParaRPr>
          </a:p>
          <a:p>
            <a:pPr marL="285750" indent="-285750">
              <a:buFont typeface="Wingdings" panose="05000000000000000000" pitchFamily="2" charset="2"/>
              <a:buChar char="§"/>
            </a:pPr>
            <a:r>
              <a:rPr lang="en-US" sz="2000" dirty="0">
                <a:cs typeface="Source Sans Pro"/>
              </a:rPr>
              <a:t>Depending on the outcome of the ongoing community work, the Board may wish to consider these items further.</a:t>
            </a:r>
          </a:p>
        </p:txBody>
      </p:sp>
      <p:graphicFrame>
        <p:nvGraphicFramePr>
          <p:cNvPr id="6" name="Table 5"/>
          <p:cNvGraphicFramePr>
            <a:graphicFrameLocks noGrp="1"/>
          </p:cNvGraphicFramePr>
          <p:nvPr>
            <p:extLst>
              <p:ext uri="{D42A27DB-BD31-4B8C-83A1-F6EECF244321}">
                <p14:modId xmlns:p14="http://schemas.microsoft.com/office/powerpoint/2010/main" val="381739887"/>
              </p:ext>
            </p:extLst>
          </p:nvPr>
        </p:nvGraphicFramePr>
        <p:xfrm>
          <a:off x="516732" y="3074167"/>
          <a:ext cx="8129588" cy="2321496"/>
        </p:xfrm>
        <a:graphic>
          <a:graphicData uri="http://schemas.openxmlformats.org/drawingml/2006/table">
            <a:tbl>
              <a:tblPr>
                <a:tableStyleId>{69CF1AB2-1976-4502-BF36-3FF5EA218861}</a:tableStyleId>
              </a:tblPr>
              <a:tblGrid>
                <a:gridCol w="1866159">
                  <a:extLst>
                    <a:ext uri="{9D8B030D-6E8A-4147-A177-3AD203B41FA5}">
                      <a16:colId xmlns:a16="http://schemas.microsoft.com/office/drawing/2014/main" xmlns="" val="20000"/>
                    </a:ext>
                  </a:extLst>
                </a:gridCol>
                <a:gridCol w="6263429">
                  <a:extLst>
                    <a:ext uri="{9D8B030D-6E8A-4147-A177-3AD203B41FA5}">
                      <a16:colId xmlns:a16="http://schemas.microsoft.com/office/drawing/2014/main" xmlns="" val="20001"/>
                    </a:ext>
                  </a:extLst>
                </a:gridCol>
              </a:tblGrid>
              <a:tr h="231677">
                <a:tc>
                  <a:txBody>
                    <a:bodyPr/>
                    <a:lstStyle/>
                    <a:p>
                      <a:pPr algn="l" fontAlgn="t"/>
                      <a:r>
                        <a:rPr lang="en-US" sz="1800" b="1" u="none" strike="noStrike" dirty="0">
                          <a:effectLst/>
                        </a:rPr>
                        <a:t>Advice Category</a:t>
                      </a:r>
                      <a:endParaRPr lang="en-US" sz="1800" b="1" i="0" u="none" strike="noStrike" dirty="0">
                        <a:solidFill>
                          <a:srgbClr val="000000"/>
                        </a:solidFill>
                        <a:effectLst/>
                        <a:latin typeface="Calibri" panose="020F0502020204030204" pitchFamily="34" charset="0"/>
                      </a:endParaRPr>
                    </a:p>
                  </a:txBody>
                  <a:tcPr marL="6926" marR="6926" marT="6926" marB="0"/>
                </a:tc>
                <a:tc>
                  <a:txBody>
                    <a:bodyPr/>
                    <a:lstStyle/>
                    <a:p>
                      <a:pPr algn="l" fontAlgn="t"/>
                      <a:r>
                        <a:rPr lang="en-US" sz="1800" b="1" u="none" strike="noStrike" dirty="0">
                          <a:effectLst/>
                        </a:rPr>
                        <a:t>Ongoing</a:t>
                      </a:r>
                      <a:r>
                        <a:rPr lang="en-US" sz="1800" b="1" u="none" strike="noStrike" baseline="0" dirty="0">
                          <a:effectLst/>
                        </a:rPr>
                        <a:t> Community Action</a:t>
                      </a:r>
                      <a:endParaRPr lang="en-US" sz="1800" b="1" i="0" u="none" strike="noStrike" dirty="0">
                        <a:solidFill>
                          <a:srgbClr val="000000"/>
                        </a:solidFill>
                        <a:effectLst/>
                        <a:latin typeface="Calibri" panose="020F0502020204030204" pitchFamily="34" charset="0"/>
                      </a:endParaRPr>
                    </a:p>
                  </a:txBody>
                  <a:tcPr marL="6926" marR="6926" marT="6926" marB="0"/>
                </a:tc>
                <a:extLst>
                  <a:ext uri="{0D108BD9-81ED-4DB2-BD59-A6C34878D82A}">
                    <a16:rowId xmlns:a16="http://schemas.microsoft.com/office/drawing/2014/main" xmlns="" val="10000"/>
                  </a:ext>
                </a:extLst>
              </a:tr>
              <a:tr h="568148">
                <a:tc>
                  <a:txBody>
                    <a:bodyPr/>
                    <a:lstStyle/>
                    <a:p>
                      <a:pPr algn="l" fontAlgn="t"/>
                      <a:r>
                        <a:rPr lang="en-US" sz="1800" b="1" u="none" strike="noStrike" dirty="0">
                          <a:effectLst/>
                        </a:rPr>
                        <a:t>IGOs</a:t>
                      </a:r>
                      <a:endParaRPr lang="en-US" sz="1800" b="1" i="0" u="none" strike="noStrike" dirty="0">
                        <a:solidFill>
                          <a:srgbClr val="000000"/>
                        </a:solidFill>
                        <a:effectLst/>
                        <a:latin typeface="Calibri" panose="020F0502020204030204" pitchFamily="34" charset="0"/>
                      </a:endParaRPr>
                    </a:p>
                  </a:txBody>
                  <a:tcPr marL="6926" marR="6926" marT="6926" marB="0"/>
                </a:tc>
                <a:tc>
                  <a:txBody>
                    <a:bodyPr/>
                    <a:lstStyle/>
                    <a:p>
                      <a:pPr algn="l" fontAlgn="t"/>
                      <a:r>
                        <a:rPr lang="en-US" sz="1800" u="none" strike="noStrike" dirty="0">
                          <a:effectLst/>
                        </a:rPr>
                        <a:t>Relating to GNSO PDP Working Group on IGO-INGO Access to Curative Rights Protection Mechanism</a:t>
                      </a:r>
                      <a:endParaRPr lang="en-US" sz="1800" b="0" i="0" u="none" strike="noStrike" dirty="0">
                        <a:solidFill>
                          <a:srgbClr val="000000"/>
                        </a:solidFill>
                        <a:effectLst/>
                        <a:latin typeface="Calibri" panose="020F0502020204030204" pitchFamily="34" charset="0"/>
                      </a:endParaRPr>
                    </a:p>
                  </a:txBody>
                  <a:tcPr marL="6926" marR="6926" marT="6926" marB="0">
                    <a:solidFill>
                      <a:schemeClr val="bg1"/>
                    </a:solidFill>
                  </a:tcPr>
                </a:tc>
                <a:extLst>
                  <a:ext uri="{0D108BD9-81ED-4DB2-BD59-A6C34878D82A}">
                    <a16:rowId xmlns:a16="http://schemas.microsoft.com/office/drawing/2014/main" xmlns="" val="10001"/>
                  </a:ext>
                </a:extLst>
              </a:tr>
              <a:tr h="608251">
                <a:tc>
                  <a:txBody>
                    <a:bodyPr/>
                    <a:lstStyle/>
                    <a:p>
                      <a:pPr algn="l" fontAlgn="t"/>
                      <a:r>
                        <a:rPr lang="en-US" sz="1800" b="1" u="none" strike="noStrike" dirty="0">
                          <a:effectLst/>
                        </a:rPr>
                        <a:t>Red Cross/Red Crescent </a:t>
                      </a:r>
                      <a:endParaRPr lang="en-US" sz="1800" b="1" i="0" u="none" strike="noStrike" dirty="0">
                        <a:solidFill>
                          <a:srgbClr val="000000"/>
                        </a:solidFill>
                        <a:effectLst/>
                        <a:latin typeface="Calibri" panose="020F0502020204030204" pitchFamily="34" charset="0"/>
                      </a:endParaRPr>
                    </a:p>
                  </a:txBody>
                  <a:tcPr marL="6926" marR="6926" marT="6926" marB="0"/>
                </a:tc>
                <a:tc>
                  <a:txBody>
                    <a:bodyPr/>
                    <a:lstStyle/>
                    <a:p>
                      <a:pPr algn="l" fontAlgn="t"/>
                      <a:r>
                        <a:rPr lang="en-US" sz="1800" u="none" strike="noStrike" dirty="0">
                          <a:effectLst/>
                        </a:rPr>
                        <a:t>Relating to “Final Report on Protection of IGO and INGO Identifiers in All </a:t>
                      </a:r>
                      <a:r>
                        <a:rPr lang="en-US" sz="1800" u="none" strike="noStrike" dirty="0" err="1">
                          <a:effectLst/>
                        </a:rPr>
                        <a:t>gTLDs</a:t>
                      </a:r>
                      <a:r>
                        <a:rPr lang="en-US" sz="1800" u="none" strike="noStrike" dirty="0">
                          <a:effectLst/>
                        </a:rPr>
                        <a:t> Policy Development Process”</a:t>
                      </a:r>
                      <a:endParaRPr lang="en-US" sz="1800" b="0" i="0" u="none" strike="noStrike" dirty="0">
                        <a:solidFill>
                          <a:srgbClr val="000000"/>
                        </a:solidFill>
                        <a:effectLst/>
                        <a:latin typeface="Calibri" panose="020F0502020204030204" pitchFamily="34" charset="0"/>
                      </a:endParaRPr>
                    </a:p>
                  </a:txBody>
                  <a:tcPr marL="6926" marR="6926" marT="6926" marB="0">
                    <a:solidFill>
                      <a:schemeClr val="bg1"/>
                    </a:solidFill>
                  </a:tcPr>
                </a:tc>
                <a:extLst>
                  <a:ext uri="{0D108BD9-81ED-4DB2-BD59-A6C34878D82A}">
                    <a16:rowId xmlns:a16="http://schemas.microsoft.com/office/drawing/2014/main" xmlns="" val="10002"/>
                  </a:ext>
                </a:extLst>
              </a:tr>
              <a:tr h="863851">
                <a:tc>
                  <a:txBody>
                    <a:bodyPr/>
                    <a:lstStyle/>
                    <a:p>
                      <a:pPr algn="l" fontAlgn="t"/>
                      <a:r>
                        <a:rPr lang="en-US" sz="1800" b="1" u="none" strike="noStrike" dirty="0">
                          <a:effectLst/>
                        </a:rPr>
                        <a:t>RAM </a:t>
                      </a:r>
                      <a:endParaRPr lang="en-US" sz="1800" b="1" i="0" u="none" strike="noStrike" dirty="0">
                        <a:solidFill>
                          <a:srgbClr val="000000"/>
                        </a:solidFill>
                        <a:effectLst/>
                        <a:latin typeface="Calibri" panose="020F0502020204030204" pitchFamily="34" charset="0"/>
                      </a:endParaRPr>
                    </a:p>
                  </a:txBody>
                  <a:tcPr marL="6926" marR="6926" marT="6926" marB="0"/>
                </a:tc>
                <a:tc>
                  <a:txBody>
                    <a:bodyPr/>
                    <a:lstStyle/>
                    <a:p>
                      <a:pPr algn="l" fontAlgn="t"/>
                      <a:r>
                        <a:rPr lang="en-US" sz="1800" u="none" strike="noStrike" dirty="0">
                          <a:effectLst/>
                        </a:rPr>
                        <a:t>The Board may wish to go back to the GAC for clarification on the public policy rationale of this Advice.</a:t>
                      </a:r>
                      <a:endParaRPr lang="en-US" sz="1800" b="0" i="0" u="none" strike="noStrike" dirty="0">
                        <a:solidFill>
                          <a:srgbClr val="000000"/>
                        </a:solidFill>
                        <a:effectLst/>
                        <a:latin typeface="Calibri" panose="020F0502020204030204" pitchFamily="34" charset="0"/>
                      </a:endParaRPr>
                    </a:p>
                  </a:txBody>
                  <a:tcPr marL="6926" marR="6926" marT="6926" marB="0">
                    <a:solidFill>
                      <a:schemeClr val="bg1"/>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878693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16" y="46179"/>
            <a:ext cx="8875583" cy="450663"/>
          </a:xfrm>
        </p:spPr>
        <p:txBody>
          <a:bodyPr/>
          <a:lstStyle/>
          <a:p>
            <a:r>
              <a:rPr lang="en-US" sz="1800" dirty="0"/>
              <a:t>GAC Advice Overview – GDPR Related Items from San Juan Communique</a:t>
            </a:r>
          </a:p>
        </p:txBody>
      </p:sp>
      <p:sp>
        <p:nvSpPr>
          <p:cNvPr id="8" name="TextBox 7"/>
          <p:cNvSpPr txBox="1"/>
          <p:nvPr/>
        </p:nvSpPr>
        <p:spPr>
          <a:xfrm>
            <a:off x="268417" y="700810"/>
            <a:ext cx="8834287" cy="2462213"/>
          </a:xfrm>
          <a:prstGeom prst="rect">
            <a:avLst/>
          </a:prstGeom>
          <a:noFill/>
        </p:spPr>
        <p:txBody>
          <a:bodyPr wrap="square" lIns="0" tIns="0" rIns="0" bIns="0" rtlCol="0">
            <a:spAutoFit/>
          </a:bodyPr>
          <a:lstStyle/>
          <a:p>
            <a:pPr marL="285750" indent="-285750">
              <a:buFont typeface="Wingdings" panose="05000000000000000000" pitchFamily="2" charset="2"/>
              <a:buChar char="§"/>
            </a:pPr>
            <a:r>
              <a:rPr lang="en-US" sz="1600" dirty="0">
                <a:cs typeface="Source Sans Pro"/>
              </a:rPr>
              <a:t>The Board accepted 6 of the advice items related to GDPR in its 30 May 2018 scorecard (</a:t>
            </a:r>
            <a:r>
              <a:rPr lang="en-US" sz="1600" dirty="0">
                <a:cs typeface="Source Sans Pro"/>
                <a:hlinkClick r:id="rId3"/>
              </a:rPr>
              <a:t>https://www.icann.org/en/system/files/files/resolutions-sanjuan61-gac-advice-scorecard-30may18-en.pdf</a:t>
            </a:r>
            <a:r>
              <a:rPr lang="en-US" sz="1600" dirty="0">
                <a:cs typeface="Source Sans Pro"/>
              </a:rPr>
              <a:t>). </a:t>
            </a:r>
          </a:p>
          <a:p>
            <a:pPr marL="742950" lvl="1" indent="-285750">
              <a:buFont typeface="Wingdings" panose="05000000000000000000" pitchFamily="2" charset="2"/>
              <a:buChar char="§"/>
            </a:pPr>
            <a:r>
              <a:rPr lang="en-US" sz="1600" dirty="0">
                <a:cs typeface="Source Sans Pro"/>
              </a:rPr>
              <a:t>As these items relate to the Temporary Specification, they have mostly been moved to “Phase 5 | Close Request” as the Temporary Specification has already been adopted by the Board. </a:t>
            </a:r>
          </a:p>
          <a:p>
            <a:pPr marL="1200150" lvl="2" indent="-285750">
              <a:buFont typeface="Wingdings" panose="05000000000000000000" pitchFamily="2" charset="2"/>
              <a:buChar char="§"/>
            </a:pPr>
            <a:endParaRPr lang="en-US" sz="1600" dirty="0">
              <a:cs typeface="Source Sans Pro"/>
            </a:endParaRPr>
          </a:p>
          <a:p>
            <a:pPr marL="285750" indent="-285750">
              <a:buFont typeface="Wingdings" panose="05000000000000000000" pitchFamily="2" charset="2"/>
              <a:buChar char="§"/>
            </a:pPr>
            <a:r>
              <a:rPr lang="en-US" sz="1600" dirty="0">
                <a:cs typeface="Source Sans Pro"/>
              </a:rPr>
              <a:t>Per the GAC’s request, the Board deferred consideration of 4 other items pending further discussion with the GAC. These items remain in “Phase 3 | Evaluate &amp; Consider”:</a:t>
            </a:r>
          </a:p>
          <a:p>
            <a:pPr marL="742950" lvl="1" indent="-285750">
              <a:buFont typeface="Wingdings" panose="05000000000000000000" pitchFamily="2" charset="2"/>
              <a:buChar char="§"/>
            </a:pPr>
            <a:endParaRPr lang="en-US" sz="1600" dirty="0">
              <a:cs typeface="Source Sans Pro"/>
            </a:endParaRPr>
          </a:p>
        </p:txBody>
      </p:sp>
      <p:graphicFrame>
        <p:nvGraphicFramePr>
          <p:cNvPr id="6" name="Table 5"/>
          <p:cNvGraphicFramePr>
            <a:graphicFrameLocks noGrp="1"/>
          </p:cNvGraphicFramePr>
          <p:nvPr>
            <p:extLst>
              <p:ext uri="{D42A27DB-BD31-4B8C-83A1-F6EECF244321}">
                <p14:modId xmlns:p14="http://schemas.microsoft.com/office/powerpoint/2010/main" val="1058257052"/>
              </p:ext>
            </p:extLst>
          </p:nvPr>
        </p:nvGraphicFramePr>
        <p:xfrm>
          <a:off x="1175761" y="3029525"/>
          <a:ext cx="6619729" cy="3029529"/>
        </p:xfrm>
        <a:graphic>
          <a:graphicData uri="http://schemas.openxmlformats.org/drawingml/2006/table">
            <a:tbl>
              <a:tblPr>
                <a:tableStyleId>{69CF1AB2-1976-4502-BF36-3FF5EA218861}</a:tableStyleId>
              </a:tblPr>
              <a:tblGrid>
                <a:gridCol w="6619729">
                  <a:extLst>
                    <a:ext uri="{9D8B030D-6E8A-4147-A177-3AD203B41FA5}">
                      <a16:colId xmlns:a16="http://schemas.microsoft.com/office/drawing/2014/main" xmlns="" val="20000"/>
                    </a:ext>
                  </a:extLst>
                </a:gridCol>
              </a:tblGrid>
              <a:tr h="330741">
                <a:tc>
                  <a:txBody>
                    <a:bodyPr/>
                    <a:lstStyle/>
                    <a:p>
                      <a:pPr algn="l" fontAlgn="t"/>
                      <a:r>
                        <a:rPr lang="en-US" sz="1400" b="1" u="none" strike="noStrike" dirty="0">
                          <a:effectLst/>
                        </a:rPr>
                        <a:t>Advice Text</a:t>
                      </a:r>
                      <a:endParaRPr lang="en-US" sz="1400" b="1" i="0" u="none" strike="noStrike" dirty="0">
                        <a:solidFill>
                          <a:srgbClr val="000000"/>
                        </a:solidFill>
                        <a:effectLst/>
                        <a:latin typeface="Calibri" panose="020F0502020204030204" pitchFamily="34" charset="0"/>
                      </a:endParaRPr>
                    </a:p>
                  </a:txBody>
                  <a:tcPr marL="8273" marR="8273" marT="8273" marB="0"/>
                </a:tc>
                <a:extLst>
                  <a:ext uri="{0D108BD9-81ED-4DB2-BD59-A6C34878D82A}">
                    <a16:rowId xmlns:a16="http://schemas.microsoft.com/office/drawing/2014/main" xmlns="" val="10000"/>
                  </a:ext>
                </a:extLst>
              </a:tr>
              <a:tr h="633162">
                <a:tc>
                  <a:txBody>
                    <a:bodyPr/>
                    <a:lstStyle/>
                    <a:p>
                      <a:pPr algn="l" fontAlgn="t"/>
                      <a:r>
                        <a:rPr lang="en-US" sz="1400" b="1" u="none" strike="noStrike" dirty="0">
                          <a:effectLst/>
                        </a:rPr>
                        <a:t>1.a.IV. </a:t>
                      </a:r>
                      <a:r>
                        <a:rPr lang="en-US" sz="1400" b="0" u="none" strike="noStrike" dirty="0">
                          <a:effectLst/>
                        </a:rPr>
                        <a:t>Distinguish between legal and natural persons, allowing for public access to WHOIS data of legal entities, which are not in the remit of the GDPR</a:t>
                      </a:r>
                      <a:endParaRPr lang="en-US" sz="1400" b="0" i="0" u="none" strike="noStrike" dirty="0">
                        <a:solidFill>
                          <a:srgbClr val="000000"/>
                        </a:solidFill>
                        <a:effectLst/>
                        <a:latin typeface="Calibri" panose="020F0502020204030204" pitchFamily="34" charset="0"/>
                      </a:endParaRPr>
                    </a:p>
                  </a:txBody>
                  <a:tcPr marL="8273" marR="8273" marT="8273" marB="0">
                    <a:solidFill>
                      <a:schemeClr val="bg1"/>
                    </a:solidFill>
                  </a:tcPr>
                </a:tc>
                <a:extLst>
                  <a:ext uri="{0D108BD9-81ED-4DB2-BD59-A6C34878D82A}">
                    <a16:rowId xmlns:a16="http://schemas.microsoft.com/office/drawing/2014/main" xmlns="" val="10001"/>
                  </a:ext>
                </a:extLst>
              </a:tr>
              <a:tr h="832059">
                <a:tc>
                  <a:txBody>
                    <a:bodyPr/>
                    <a:lstStyle/>
                    <a:p>
                      <a:pPr algn="l" fontAlgn="t"/>
                      <a:r>
                        <a:rPr lang="en-US" sz="1400" b="1" u="none" strike="noStrike" dirty="0">
                          <a:effectLst/>
                        </a:rPr>
                        <a:t>1.a.V. </a:t>
                      </a:r>
                      <a:r>
                        <a:rPr lang="en-US" sz="1400" u="none" strike="noStrike" dirty="0">
                          <a:effectLst/>
                        </a:rPr>
                        <a:t>Ensure continued access to the WHOIS, including non-public data, for users with a legitimate purpose, until the time when the interim WHOIS model is fully operational, on a mandatory basis for all contracted parties</a:t>
                      </a:r>
                      <a:endParaRPr lang="en-US" sz="1400" b="0" i="0" u="none" strike="noStrike" dirty="0">
                        <a:solidFill>
                          <a:srgbClr val="000000"/>
                        </a:solidFill>
                        <a:effectLst/>
                        <a:latin typeface="Calibri" panose="020F0502020204030204" pitchFamily="34" charset="0"/>
                      </a:endParaRPr>
                    </a:p>
                  </a:txBody>
                  <a:tcPr marL="8273" marR="8273" marT="8273" marB="0">
                    <a:solidFill>
                      <a:schemeClr val="bg1"/>
                    </a:solidFill>
                  </a:tcPr>
                </a:tc>
                <a:extLst>
                  <a:ext uri="{0D108BD9-81ED-4DB2-BD59-A6C34878D82A}">
                    <a16:rowId xmlns:a16="http://schemas.microsoft.com/office/drawing/2014/main" xmlns="" val="10002"/>
                  </a:ext>
                </a:extLst>
              </a:tr>
              <a:tr h="667139">
                <a:tc>
                  <a:txBody>
                    <a:bodyPr/>
                    <a:lstStyle/>
                    <a:p>
                      <a:pPr algn="l" fontAlgn="t"/>
                      <a:r>
                        <a:rPr lang="en-US" sz="1400" b="1" u="none" strike="noStrike" dirty="0">
                          <a:effectLst/>
                        </a:rPr>
                        <a:t>1.a.VI.</a:t>
                      </a:r>
                      <a:r>
                        <a:rPr lang="en-US" sz="1400" b="1" u="none" strike="noStrike" baseline="0" dirty="0">
                          <a:effectLst/>
                        </a:rPr>
                        <a:t> </a:t>
                      </a:r>
                      <a:r>
                        <a:rPr lang="en-US" sz="1400" u="none" strike="noStrike" dirty="0">
                          <a:effectLst/>
                        </a:rPr>
                        <a:t>Ensure that limitations in terms of query volume envisaged under an accreditation program balance realistic investigatory </a:t>
                      </a:r>
                      <a:r>
                        <a:rPr lang="en-US" sz="1400" u="none" strike="noStrike" dirty="0" err="1">
                          <a:effectLst/>
                        </a:rPr>
                        <a:t>crossreferencing</a:t>
                      </a:r>
                      <a:r>
                        <a:rPr lang="en-US" sz="1400" u="none" strike="noStrike" dirty="0">
                          <a:effectLst/>
                        </a:rPr>
                        <a:t> needs</a:t>
                      </a:r>
                      <a:endParaRPr lang="en-US" sz="1400" b="0" i="0" u="none" strike="noStrike" dirty="0">
                        <a:solidFill>
                          <a:srgbClr val="000000"/>
                        </a:solidFill>
                        <a:effectLst/>
                        <a:latin typeface="Calibri" panose="020F0502020204030204" pitchFamily="34" charset="0"/>
                      </a:endParaRPr>
                    </a:p>
                  </a:txBody>
                  <a:tcPr marL="8273" marR="8273" marT="8273" marB="0">
                    <a:solidFill>
                      <a:schemeClr val="bg1"/>
                    </a:solidFill>
                  </a:tcPr>
                </a:tc>
                <a:extLst>
                  <a:ext uri="{0D108BD9-81ED-4DB2-BD59-A6C34878D82A}">
                    <a16:rowId xmlns:a16="http://schemas.microsoft.com/office/drawing/2014/main" xmlns="" val="10003"/>
                  </a:ext>
                </a:extLst>
              </a:tr>
              <a:tr h="566428">
                <a:tc>
                  <a:txBody>
                    <a:bodyPr/>
                    <a:lstStyle/>
                    <a:p>
                      <a:pPr algn="l" fontAlgn="t"/>
                      <a:r>
                        <a:rPr lang="en-US" sz="1400" b="1" u="none" strike="noStrike" dirty="0">
                          <a:effectLst/>
                        </a:rPr>
                        <a:t>1.a.VII. </a:t>
                      </a:r>
                      <a:r>
                        <a:rPr lang="en-US" sz="1400" u="none" strike="noStrike" dirty="0">
                          <a:effectLst/>
                        </a:rPr>
                        <a:t>Ensure confidentiality of WHOIS queries by law enforcement agencies</a:t>
                      </a:r>
                      <a:endParaRPr lang="en-US" sz="1400" b="0" i="0" u="none" strike="noStrike" dirty="0">
                        <a:solidFill>
                          <a:srgbClr val="000000"/>
                        </a:solidFill>
                        <a:effectLst/>
                        <a:latin typeface="Calibri" panose="020F0502020204030204" pitchFamily="34" charset="0"/>
                      </a:endParaRPr>
                    </a:p>
                  </a:txBody>
                  <a:tcPr marL="8273" marR="8273" marT="8273" marB="0">
                    <a:solidFill>
                      <a:schemeClr val="bg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06457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GAC Advice Overview – Phase 4 Items</a:t>
            </a:r>
          </a:p>
        </p:txBody>
      </p:sp>
      <p:sp>
        <p:nvSpPr>
          <p:cNvPr id="5" name="Rectangle 4"/>
          <p:cNvSpPr/>
          <p:nvPr/>
        </p:nvSpPr>
        <p:spPr>
          <a:xfrm>
            <a:off x="180854" y="743480"/>
            <a:ext cx="8401050" cy="1015663"/>
          </a:xfrm>
          <a:prstGeom prst="rect">
            <a:avLst/>
          </a:prstGeom>
        </p:spPr>
        <p:txBody>
          <a:bodyPr wrap="square">
            <a:spAutoFit/>
          </a:bodyPr>
          <a:lstStyle/>
          <a:p>
            <a:pPr marL="285750" indent="-285750">
              <a:buFont typeface="Wingdings" panose="05000000000000000000" pitchFamily="2" charset="2"/>
              <a:buChar char="§"/>
            </a:pPr>
            <a:r>
              <a:rPr lang="en-GB" sz="2000" dirty="0">
                <a:cs typeface="Source Sans Pro"/>
              </a:rPr>
              <a:t>The below items </a:t>
            </a:r>
            <a:r>
              <a:rPr lang="en-US" sz="2000" dirty="0">
                <a:cs typeface="Source Sans Pro"/>
              </a:rPr>
              <a:t>are in “Phase 4 | Implement”. ICANN org is currently taking action to implement the GAC advice. </a:t>
            </a:r>
          </a:p>
          <a:p>
            <a:endParaRPr lang="en-US" sz="2000" dirty="0">
              <a:cs typeface="Source Sans Pro"/>
            </a:endParaRPr>
          </a:p>
        </p:txBody>
      </p:sp>
      <p:graphicFrame>
        <p:nvGraphicFramePr>
          <p:cNvPr id="4" name="Table 3"/>
          <p:cNvGraphicFramePr>
            <a:graphicFrameLocks noGrp="1"/>
          </p:cNvGraphicFramePr>
          <p:nvPr>
            <p:extLst>
              <p:ext uri="{D42A27DB-BD31-4B8C-83A1-F6EECF244321}">
                <p14:modId xmlns:p14="http://schemas.microsoft.com/office/powerpoint/2010/main" val="1611060381"/>
              </p:ext>
            </p:extLst>
          </p:nvPr>
        </p:nvGraphicFramePr>
        <p:xfrm>
          <a:off x="374904" y="1468994"/>
          <a:ext cx="8410942" cy="4722966"/>
        </p:xfrm>
        <a:graphic>
          <a:graphicData uri="http://schemas.openxmlformats.org/drawingml/2006/table">
            <a:tbl>
              <a:tblPr>
                <a:tableStyleId>{69CF1AB2-1976-4502-BF36-3FF5EA218861}</a:tableStyleId>
              </a:tblPr>
              <a:tblGrid>
                <a:gridCol w="1078295">
                  <a:extLst>
                    <a:ext uri="{9D8B030D-6E8A-4147-A177-3AD203B41FA5}">
                      <a16:colId xmlns:a16="http://schemas.microsoft.com/office/drawing/2014/main" xmlns="" val="20000"/>
                    </a:ext>
                  </a:extLst>
                </a:gridCol>
                <a:gridCol w="1642208">
                  <a:extLst>
                    <a:ext uri="{9D8B030D-6E8A-4147-A177-3AD203B41FA5}">
                      <a16:colId xmlns:a16="http://schemas.microsoft.com/office/drawing/2014/main" xmlns="" val="20001"/>
                    </a:ext>
                  </a:extLst>
                </a:gridCol>
                <a:gridCol w="5690439">
                  <a:extLst>
                    <a:ext uri="{9D8B030D-6E8A-4147-A177-3AD203B41FA5}">
                      <a16:colId xmlns:a16="http://schemas.microsoft.com/office/drawing/2014/main" xmlns="" val="20002"/>
                    </a:ext>
                  </a:extLst>
                </a:gridCol>
              </a:tblGrid>
              <a:tr h="249747">
                <a:tc>
                  <a:txBody>
                    <a:bodyPr/>
                    <a:lstStyle/>
                    <a:p>
                      <a:pPr algn="l" fontAlgn="t"/>
                      <a:r>
                        <a:rPr lang="en-US" sz="1200" b="1" u="none" strike="noStrike" dirty="0">
                          <a:effectLst/>
                        </a:rPr>
                        <a:t>Communiqué</a:t>
                      </a:r>
                      <a:endParaRPr lang="en-US" sz="1200" b="1"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b="1" u="none" strike="noStrike" dirty="0">
                          <a:effectLst/>
                        </a:rPr>
                        <a:t>Category of Advice</a:t>
                      </a:r>
                      <a:endParaRPr lang="en-US" sz="1200" b="1"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b="1" u="none" strike="noStrike" dirty="0">
                          <a:effectLst/>
                        </a:rPr>
                        <a:t>Advice Text</a:t>
                      </a:r>
                      <a:endParaRPr lang="en-US" sz="1200" b="1" i="0" u="none" strike="noStrike" dirty="0">
                        <a:solidFill>
                          <a:srgbClr val="000000"/>
                        </a:solidFill>
                        <a:effectLst/>
                        <a:latin typeface="Calibri" panose="020F0502020204030204" pitchFamily="34" charset="0"/>
                      </a:endParaRPr>
                    </a:p>
                  </a:txBody>
                  <a:tcPr marL="2112" marR="2112" marT="2112" marB="0"/>
                </a:tc>
                <a:extLst>
                  <a:ext uri="{0D108BD9-81ED-4DB2-BD59-A6C34878D82A}">
                    <a16:rowId xmlns:a16="http://schemas.microsoft.com/office/drawing/2014/main" xmlns="" val="10000"/>
                  </a:ext>
                </a:extLst>
              </a:tr>
              <a:tr h="761142">
                <a:tc>
                  <a:txBody>
                    <a:bodyPr/>
                    <a:lstStyle/>
                    <a:p>
                      <a:pPr algn="l" fontAlgn="t"/>
                      <a:r>
                        <a:rPr lang="en-US" sz="1200" b="1" u="none" strike="noStrike" dirty="0">
                          <a:effectLst/>
                        </a:rPr>
                        <a:t>ICANN57</a:t>
                      </a:r>
                    </a:p>
                  </a:txBody>
                  <a:tcPr marL="2112" marR="2112" marT="2112" marB="0"/>
                </a:tc>
                <a:tc>
                  <a:txBody>
                    <a:bodyPr/>
                    <a:lstStyle/>
                    <a:p>
                      <a:pPr algn="l" fontAlgn="t"/>
                      <a:r>
                        <a:rPr lang="en-US" sz="1200" b="1" i="0" u="none" strike="noStrike" dirty="0" err="1">
                          <a:solidFill>
                            <a:srgbClr val="000000"/>
                          </a:solidFill>
                          <a:effectLst/>
                          <a:latin typeface="Calibri" panose="020F0502020204030204" pitchFamily="34" charset="0"/>
                        </a:rPr>
                        <a:t>ccNSO</a:t>
                      </a:r>
                      <a:r>
                        <a:rPr lang="en-US" sz="1200" b="1" i="0" u="none" strike="noStrike" dirty="0">
                          <a:solidFill>
                            <a:srgbClr val="000000"/>
                          </a:solidFill>
                          <a:effectLst/>
                          <a:latin typeface="Calibri" panose="020F0502020204030204" pitchFamily="34" charset="0"/>
                        </a:rPr>
                        <a:t> String Similarity</a:t>
                      </a:r>
                    </a:p>
                  </a:txBody>
                  <a:tcPr marL="2112" marR="2112" marT="2112" marB="0"/>
                </a:tc>
                <a:tc>
                  <a:txBody>
                    <a:bodyPr/>
                    <a:lstStyle/>
                    <a:p>
                      <a:pPr marL="0" algn="l" defTabSz="457200" rtl="0" eaLnBrk="1" fontAlgn="t" latinLnBrk="0" hangingPunct="1"/>
                      <a:r>
                        <a:rPr lang="en-US" sz="1200" u="none" strike="noStrike" kern="1200" dirty="0">
                          <a:solidFill>
                            <a:schemeClr val="dk1"/>
                          </a:solidFill>
                          <a:effectLst/>
                          <a:latin typeface="+mn-lt"/>
                          <a:ea typeface="+mn-ea"/>
                          <a:cs typeface="+mn-cs"/>
                        </a:rPr>
                        <a:t>The Board should apply the views expressed by the GAC in the letter from the GAC Chair of 28 September 2016 to the </a:t>
                      </a:r>
                      <a:r>
                        <a:rPr lang="en-US" sz="1200" u="none" strike="noStrike" kern="1200" dirty="0" err="1">
                          <a:solidFill>
                            <a:schemeClr val="dk1"/>
                          </a:solidFill>
                          <a:effectLst/>
                          <a:latin typeface="+mn-lt"/>
                          <a:ea typeface="+mn-ea"/>
                          <a:cs typeface="+mn-cs"/>
                        </a:rPr>
                        <a:t>ccNSO</a:t>
                      </a:r>
                      <a:r>
                        <a:rPr lang="en-US" sz="1200" u="none" strike="noStrike" kern="1200" dirty="0">
                          <a:solidFill>
                            <a:schemeClr val="dk1"/>
                          </a:solidFill>
                          <a:effectLst/>
                          <a:latin typeface="+mn-lt"/>
                          <a:ea typeface="+mn-ea"/>
                          <a:cs typeface="+mn-cs"/>
                        </a:rPr>
                        <a:t> Chair concerning the Extended Process Similarity Review Panel Working Group proposed guidelines on the second string similarity review process.</a:t>
                      </a:r>
                    </a:p>
                  </a:txBody>
                  <a:tcPr marL="2112" marR="2112" marT="2112" marB="0">
                    <a:solidFill>
                      <a:schemeClr val="bg1"/>
                    </a:solidFill>
                  </a:tcPr>
                </a:tc>
                <a:extLst>
                  <a:ext uri="{0D108BD9-81ED-4DB2-BD59-A6C34878D82A}">
                    <a16:rowId xmlns:a16="http://schemas.microsoft.com/office/drawing/2014/main" xmlns="" val="10001"/>
                  </a:ext>
                </a:extLst>
              </a:tr>
              <a:tr h="418663">
                <a:tc rowSpan="4">
                  <a:txBody>
                    <a:bodyPr/>
                    <a:lstStyle/>
                    <a:p>
                      <a:pPr algn="l" fontAlgn="t"/>
                      <a:r>
                        <a:rPr lang="en-US" sz="1200" b="1" u="none" strike="noStrike" dirty="0">
                          <a:effectLst/>
                        </a:rPr>
                        <a:t>ICANN58</a:t>
                      </a:r>
                    </a:p>
                  </a:txBody>
                  <a:tcPr marL="2112" marR="2112" marT="2112" marB="0"/>
                </a:tc>
                <a:tc rowSpan="4">
                  <a:txBody>
                    <a:bodyPr/>
                    <a:lstStyle/>
                    <a:p>
                      <a:pPr algn="l" fontAlgn="t"/>
                      <a:r>
                        <a:rPr lang="en-US" sz="1200" b="1" u="none" strike="noStrike" dirty="0">
                          <a:effectLst/>
                        </a:rPr>
                        <a:t>2-Character Country/Territory Codes at the Second Level</a:t>
                      </a:r>
                      <a:endParaRPr lang="en-US" sz="1200" b="1"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u="none" strike="noStrike" dirty="0">
                          <a:effectLst/>
                        </a:rPr>
                        <a:t>4.a.I.</a:t>
                      </a:r>
                      <a:r>
                        <a:rPr lang="en-US" sz="1200" u="none" strike="noStrike" baseline="0" dirty="0">
                          <a:effectLst/>
                        </a:rPr>
                        <a:t> </a:t>
                      </a:r>
                      <a:r>
                        <a:rPr lang="en-US" sz="1200" u="none" strike="noStrike" dirty="0">
                          <a:effectLst/>
                        </a:rPr>
                        <a:t>Take into account the serious concerns expressed by some GAC Members as contained in previous GAC Advice</a:t>
                      </a:r>
                      <a:endParaRPr lang="en-US" sz="1200" b="0" i="0" u="none" strike="noStrike" dirty="0">
                        <a:solidFill>
                          <a:srgbClr val="000000"/>
                        </a:solidFill>
                        <a:effectLst/>
                        <a:latin typeface="Calibri" panose="020F0502020204030204" pitchFamily="34" charset="0"/>
                      </a:endParaRPr>
                    </a:p>
                  </a:txBody>
                  <a:tcPr marL="2112" marR="2112" marT="2112" marB="0">
                    <a:solidFill>
                      <a:schemeClr val="bg1"/>
                    </a:solidFill>
                  </a:tcPr>
                </a:tc>
                <a:extLst>
                  <a:ext uri="{0D108BD9-81ED-4DB2-BD59-A6C34878D82A}">
                    <a16:rowId xmlns:a16="http://schemas.microsoft.com/office/drawing/2014/main" xmlns="" val="10002"/>
                  </a:ext>
                </a:extLst>
              </a:tr>
              <a:tr h="381667">
                <a:tc vMerge="1">
                  <a:txBody>
                    <a:bodyPr/>
                    <a:lstStyle/>
                    <a:p>
                      <a:pPr algn="l" fontAlgn="t"/>
                      <a:endParaRPr lang="en-US" sz="1000" b="0" i="0" u="none" strike="noStrike" dirty="0">
                        <a:solidFill>
                          <a:srgbClr val="000000"/>
                        </a:solidFill>
                        <a:effectLst/>
                        <a:latin typeface="Calibri" panose="020F0502020204030204" pitchFamily="34" charset="0"/>
                      </a:endParaRPr>
                    </a:p>
                  </a:txBody>
                  <a:tcPr marL="2112" marR="2112" marT="2112" marB="0"/>
                </a:tc>
                <a:tc vMerge="1">
                  <a:txBody>
                    <a:bodyPr/>
                    <a:lstStyle/>
                    <a:p>
                      <a:pPr algn="l" fontAlgn="t"/>
                      <a:endParaRPr lang="en-US" sz="1000" b="0"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u="none" strike="noStrike" dirty="0">
                          <a:effectLst/>
                        </a:rPr>
                        <a:t>4.a.II. Engage with concerned governments by the next ICANN meeting to resolve those concerns.</a:t>
                      </a:r>
                      <a:endParaRPr lang="en-US" sz="1200" b="0" i="0" u="none" strike="noStrike" dirty="0">
                        <a:solidFill>
                          <a:srgbClr val="000000"/>
                        </a:solidFill>
                        <a:effectLst/>
                        <a:latin typeface="Calibri" panose="020F0502020204030204" pitchFamily="34" charset="0"/>
                      </a:endParaRPr>
                    </a:p>
                  </a:txBody>
                  <a:tcPr marL="2112" marR="2112" marT="2112" marB="0">
                    <a:solidFill>
                      <a:schemeClr val="bg1"/>
                    </a:solidFill>
                  </a:tcPr>
                </a:tc>
                <a:extLst>
                  <a:ext uri="{0D108BD9-81ED-4DB2-BD59-A6C34878D82A}">
                    <a16:rowId xmlns:a16="http://schemas.microsoft.com/office/drawing/2014/main" xmlns="" val="10003"/>
                  </a:ext>
                </a:extLst>
              </a:tr>
              <a:tr h="452397">
                <a:tc vMerge="1">
                  <a:txBody>
                    <a:bodyPr/>
                    <a:lstStyle/>
                    <a:p>
                      <a:pPr algn="l" fontAlgn="t"/>
                      <a:endParaRPr lang="en-US" sz="1000" b="0" i="0" u="none" strike="noStrike" dirty="0">
                        <a:solidFill>
                          <a:srgbClr val="000000"/>
                        </a:solidFill>
                        <a:effectLst/>
                        <a:latin typeface="Calibri" panose="020F0502020204030204" pitchFamily="34" charset="0"/>
                      </a:endParaRPr>
                    </a:p>
                  </a:txBody>
                  <a:tcPr marL="2112" marR="2112" marT="2112" marB="0"/>
                </a:tc>
                <a:tc vMerge="1">
                  <a:txBody>
                    <a:bodyPr/>
                    <a:lstStyle/>
                    <a:p>
                      <a:pPr algn="l" fontAlgn="t"/>
                      <a:endParaRPr lang="en-US" sz="1000" b="0"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u="none" strike="noStrike" dirty="0">
                          <a:effectLst/>
                        </a:rPr>
                        <a:t>4.a.III. Immediately explore measures to find a satisfactory solution of the matter to meet the concerns of these countries before being further aggravated.</a:t>
                      </a:r>
                      <a:endParaRPr lang="en-US" sz="1200" b="0" i="0" u="none" strike="noStrike" dirty="0">
                        <a:solidFill>
                          <a:srgbClr val="000000"/>
                        </a:solidFill>
                        <a:effectLst/>
                        <a:latin typeface="Calibri" panose="020F0502020204030204" pitchFamily="34" charset="0"/>
                      </a:endParaRPr>
                    </a:p>
                  </a:txBody>
                  <a:tcPr marL="2112" marR="2112" marT="2112" marB="0">
                    <a:solidFill>
                      <a:schemeClr val="bg1"/>
                    </a:solidFill>
                  </a:tcPr>
                </a:tc>
                <a:extLst>
                  <a:ext uri="{0D108BD9-81ED-4DB2-BD59-A6C34878D82A}">
                    <a16:rowId xmlns:a16="http://schemas.microsoft.com/office/drawing/2014/main" xmlns="" val="10004"/>
                  </a:ext>
                </a:extLst>
              </a:tr>
              <a:tr h="680577">
                <a:tc vMerge="1">
                  <a:txBody>
                    <a:bodyPr/>
                    <a:lstStyle/>
                    <a:p>
                      <a:pPr algn="l" fontAlgn="t"/>
                      <a:endParaRPr lang="en-US" sz="1000" b="0" i="0" u="none" strike="noStrike" dirty="0">
                        <a:solidFill>
                          <a:srgbClr val="000000"/>
                        </a:solidFill>
                        <a:effectLst/>
                        <a:latin typeface="Calibri" panose="020F0502020204030204" pitchFamily="34" charset="0"/>
                      </a:endParaRPr>
                    </a:p>
                  </a:txBody>
                  <a:tcPr marL="2112" marR="2112" marT="2112" marB="0"/>
                </a:tc>
                <a:tc vMerge="1">
                  <a:txBody>
                    <a:bodyPr/>
                    <a:lstStyle/>
                    <a:p>
                      <a:pPr algn="l" fontAlgn="t"/>
                      <a:endParaRPr lang="en-US" sz="1000" b="0"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u="none" strike="noStrike" dirty="0">
                          <a:effectLst/>
                        </a:rPr>
                        <a:t>4.a.IV.</a:t>
                      </a:r>
                      <a:r>
                        <a:rPr lang="en-US" sz="1200" u="none" strike="noStrike" baseline="0" dirty="0">
                          <a:effectLst/>
                        </a:rPr>
                        <a:t> </a:t>
                      </a:r>
                      <a:r>
                        <a:rPr lang="en-US" sz="1200" u="none" strike="noStrike" dirty="0">
                          <a:effectLst/>
                        </a:rPr>
                        <a:t>Provide clarification of the decision-making process and of the rationale for the November 2016 resolution, particularly in regard to consideration of the GAC advice, timing and level of support for this resolution.</a:t>
                      </a:r>
                      <a:endParaRPr lang="en-US" sz="1200" b="0" i="0" u="none" strike="noStrike" dirty="0">
                        <a:solidFill>
                          <a:srgbClr val="000000"/>
                        </a:solidFill>
                        <a:effectLst/>
                        <a:latin typeface="Calibri" panose="020F0502020204030204" pitchFamily="34" charset="0"/>
                      </a:endParaRPr>
                    </a:p>
                  </a:txBody>
                  <a:tcPr marL="2112" marR="2112" marT="2112" marB="0">
                    <a:solidFill>
                      <a:schemeClr val="bg1"/>
                    </a:solidFill>
                  </a:tcPr>
                </a:tc>
                <a:extLst>
                  <a:ext uri="{0D108BD9-81ED-4DB2-BD59-A6C34878D82A}">
                    <a16:rowId xmlns:a16="http://schemas.microsoft.com/office/drawing/2014/main" xmlns="" val="10005"/>
                  </a:ext>
                </a:extLst>
              </a:tr>
              <a:tr h="988749">
                <a:tc>
                  <a:txBody>
                    <a:bodyPr/>
                    <a:lstStyle/>
                    <a:p>
                      <a:pPr algn="l" fontAlgn="t"/>
                      <a:r>
                        <a:rPr lang="fr-FR" sz="1200" b="1" u="none" strike="noStrike" dirty="0">
                          <a:effectLst/>
                        </a:rPr>
                        <a:t>ICANN60</a:t>
                      </a:r>
                      <a:endParaRPr lang="fr-FR" sz="1200" b="1"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b="1" u="none" strike="noStrike" dirty="0">
                          <a:effectLst/>
                        </a:rPr>
                        <a:t>Applications for .amazon and related strings</a:t>
                      </a:r>
                      <a:endParaRPr lang="en-US" sz="1200" b="1"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u="none" strike="noStrike" dirty="0">
                          <a:effectLst/>
                        </a:rPr>
                        <a:t>4.a.I. Continue facilitating negotiations between the Amazon Cooperation Treaty Organizations (ACTO) member states and the Amazon corporation with a view to reaching a mutually acceptable solution to allow for the use of .amazon as a top level domain name.</a:t>
                      </a:r>
                      <a:endParaRPr lang="en-US" sz="1200" b="0" i="0" u="none" strike="noStrike" dirty="0">
                        <a:solidFill>
                          <a:srgbClr val="000000"/>
                        </a:solidFill>
                        <a:effectLst/>
                        <a:latin typeface="Calibri" panose="020F0502020204030204" pitchFamily="34" charset="0"/>
                      </a:endParaRPr>
                    </a:p>
                  </a:txBody>
                  <a:tcPr marL="2112" marR="2112" marT="2112" marB="0">
                    <a:solidFill>
                      <a:schemeClr val="bg1"/>
                    </a:solidFill>
                  </a:tcPr>
                </a:tc>
                <a:extLst>
                  <a:ext uri="{0D108BD9-81ED-4DB2-BD59-A6C34878D82A}">
                    <a16:rowId xmlns:a16="http://schemas.microsoft.com/office/drawing/2014/main" xmlns="" val="10006"/>
                  </a:ext>
                </a:extLst>
              </a:tr>
              <a:tr h="790024">
                <a:tc>
                  <a:txBody>
                    <a:bodyPr/>
                    <a:lstStyle/>
                    <a:p>
                      <a:pPr algn="l" fontAlgn="t"/>
                      <a:r>
                        <a:rPr lang="es-ES" sz="1200" b="1" u="none" strike="noStrike" dirty="0">
                          <a:effectLst/>
                        </a:rPr>
                        <a:t>ICANN61</a:t>
                      </a:r>
                      <a:endParaRPr lang="es-ES" sz="1200" b="1"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b="1" u="none" strike="noStrike" dirty="0">
                          <a:effectLst/>
                        </a:rPr>
                        <a:t>GDPR and WHOIS</a:t>
                      </a:r>
                      <a:endParaRPr lang="en-US" sz="1200" b="1" i="0" u="none" strike="noStrike" dirty="0">
                        <a:solidFill>
                          <a:srgbClr val="000000"/>
                        </a:solidFill>
                        <a:effectLst/>
                        <a:latin typeface="Calibri" panose="020F0502020204030204" pitchFamily="34" charset="0"/>
                      </a:endParaRPr>
                    </a:p>
                  </a:txBody>
                  <a:tcPr marL="2112" marR="2112" marT="2112" marB="0"/>
                </a:tc>
                <a:tc>
                  <a:txBody>
                    <a:bodyPr/>
                    <a:lstStyle/>
                    <a:p>
                      <a:pPr algn="l" fontAlgn="t"/>
                      <a:r>
                        <a:rPr lang="en-US" sz="1200" u="none" strike="noStrike" dirty="0">
                          <a:effectLst/>
                        </a:rPr>
                        <a:t>1.b.III. Assist in informing other national governments not represented in the GAC of the opportunity for individual governments, if they wish to do so, to provide information to ICANN on governmental users to ensure continued access to WHOIS.</a:t>
                      </a:r>
                      <a:endParaRPr lang="en-US" sz="1200" b="0" i="0" u="none" strike="noStrike" dirty="0">
                        <a:solidFill>
                          <a:srgbClr val="000000"/>
                        </a:solidFill>
                        <a:effectLst/>
                        <a:latin typeface="Calibri" panose="020F0502020204030204" pitchFamily="34" charset="0"/>
                      </a:endParaRPr>
                    </a:p>
                  </a:txBody>
                  <a:tcPr marL="2112" marR="2112" marT="2112" marB="0">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525876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C195447-78DD-F147-BBE6-700990E36688}"/>
              </a:ext>
            </a:extLst>
          </p:cNvPr>
          <p:cNvPicPr>
            <a:picLocks noChangeAspect="1"/>
          </p:cNvPicPr>
          <p:nvPr/>
        </p:nvPicPr>
        <p:blipFill rotWithShape="1">
          <a:blip r:embed="rId3"/>
          <a:srcRect l="2210" t="6290" r="2431" b="16400"/>
          <a:stretch/>
        </p:blipFill>
        <p:spPr>
          <a:xfrm>
            <a:off x="3172178" y="783608"/>
            <a:ext cx="5967006" cy="5322722"/>
          </a:xfrm>
          <a:prstGeom prst="rect">
            <a:avLst/>
          </a:prstGeom>
        </p:spPr>
      </p:pic>
      <p:sp>
        <p:nvSpPr>
          <p:cNvPr id="6" name="Title 5"/>
          <p:cNvSpPr>
            <a:spLocks noGrp="1"/>
          </p:cNvSpPr>
          <p:nvPr>
            <p:ph type="title"/>
          </p:nvPr>
        </p:nvSpPr>
        <p:spPr>
          <a:xfrm>
            <a:off x="184470" y="115688"/>
            <a:ext cx="9053690" cy="355278"/>
          </a:xfrm>
          <a:noFill/>
        </p:spPr>
        <p:txBody>
          <a:bodyPr/>
          <a:lstStyle/>
          <a:p>
            <a:r>
              <a:rPr lang="en-US" sz="2400" dirty="0" smtClean="0"/>
              <a:t>Concept Review: Displaying 2-Chars on GAC Website</a:t>
            </a:r>
            <a:endParaRPr lang="en-US" sz="2400" dirty="0"/>
          </a:p>
        </p:txBody>
      </p:sp>
      <p:sp>
        <p:nvSpPr>
          <p:cNvPr id="1189" name="Text Placeholder 33"/>
          <p:cNvSpPr txBox="1">
            <a:spLocks/>
          </p:cNvSpPr>
          <p:nvPr/>
        </p:nvSpPr>
        <p:spPr>
          <a:xfrm>
            <a:off x="184469" y="1985480"/>
            <a:ext cx="3135827" cy="159699"/>
          </a:xfrm>
          <a:prstGeom prst="rect">
            <a:avLst/>
          </a:prstGeom>
        </p:spPr>
        <p:txBody>
          <a:bodyPr lIns="0" tIns="0" rIns="0" bIns="0" anchor="ctr"/>
          <a:lstStyle>
            <a:defPPr>
              <a:defRPr lang="en-US"/>
            </a:defPPr>
            <a:lvl1pPr indent="0" defTabSz="457082">
              <a:lnSpc>
                <a:spcPct val="90000"/>
              </a:lnSpc>
              <a:spcBef>
                <a:spcPct val="20000"/>
              </a:spcBef>
              <a:buFont typeface="Arial" panose="020B0604020202020204" pitchFamily="34" charset="0"/>
              <a:buNone/>
              <a:defRPr sz="1300">
                <a:solidFill>
                  <a:srgbClr val="EB9132"/>
                </a:solidFill>
                <a:ea typeface="Segoe UI" panose="020B0502040204020203" pitchFamily="34" charset="0"/>
                <a:cs typeface="Arial"/>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1200" dirty="0">
                <a:solidFill>
                  <a:schemeClr val="accent1"/>
                </a:solidFill>
              </a:rPr>
              <a:t>Integrated into existing GAC Activities section of website</a:t>
            </a:r>
          </a:p>
        </p:txBody>
      </p:sp>
      <p:sp>
        <p:nvSpPr>
          <p:cNvPr id="1184" name="Text Placeholder 33"/>
          <p:cNvSpPr txBox="1">
            <a:spLocks/>
          </p:cNvSpPr>
          <p:nvPr/>
        </p:nvSpPr>
        <p:spPr>
          <a:xfrm>
            <a:off x="184469" y="2490001"/>
            <a:ext cx="3135827" cy="156050"/>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342812">
              <a:spcBef>
                <a:spcPts val="0"/>
              </a:spcBef>
              <a:buNone/>
              <a:defRPr/>
            </a:pPr>
            <a:r>
              <a:rPr lang="en-AU" sz="1200" dirty="0">
                <a:solidFill>
                  <a:schemeClr val="accent1"/>
                </a:solidFill>
                <a:latin typeface="+mn-lt"/>
                <a:cs typeface="Arial"/>
              </a:rPr>
              <a:t>Content only accessible by authenticated GAC Members</a:t>
            </a:r>
          </a:p>
        </p:txBody>
      </p:sp>
      <p:cxnSp>
        <p:nvCxnSpPr>
          <p:cNvPr id="1195" name="Straight Connector 1194"/>
          <p:cNvCxnSpPr>
            <a:cxnSpLocks/>
          </p:cNvCxnSpPr>
          <p:nvPr/>
        </p:nvCxnSpPr>
        <p:spPr>
          <a:xfrm flipV="1">
            <a:off x="3232922" y="1691864"/>
            <a:ext cx="174748" cy="177274"/>
          </a:xfrm>
          <a:prstGeom prst="line">
            <a:avLst/>
          </a:prstGeom>
          <a:solidFill>
            <a:srgbClr val="0D436C"/>
          </a:solidFill>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6" name="Text Placeholder 33"/>
          <p:cNvSpPr txBox="1">
            <a:spLocks/>
          </p:cNvSpPr>
          <p:nvPr/>
        </p:nvSpPr>
        <p:spPr>
          <a:xfrm>
            <a:off x="184470" y="4631283"/>
            <a:ext cx="3233977" cy="15755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342812">
              <a:spcBef>
                <a:spcPts val="0"/>
              </a:spcBef>
              <a:buNone/>
              <a:defRPr/>
            </a:pPr>
            <a:r>
              <a:rPr lang="en-AU" sz="1200" dirty="0">
                <a:solidFill>
                  <a:schemeClr val="accent1"/>
                </a:solidFill>
                <a:latin typeface="+mn-lt"/>
                <a:ea typeface="Segoe UI" panose="020B0502040204020203" pitchFamily="34" charset="0"/>
                <a:cs typeface="Arial"/>
              </a:rPr>
              <a:t>A filtered view of each GAC Member’s 2-char registrations</a:t>
            </a:r>
            <a:endParaRPr lang="en-AU" sz="1200" u="sng" dirty="0">
              <a:solidFill>
                <a:schemeClr val="accent1"/>
              </a:solidFill>
              <a:latin typeface="+mn-lt"/>
              <a:ea typeface="Segoe UI" panose="020B0502040204020203" pitchFamily="34" charset="0"/>
              <a:cs typeface="Arial"/>
            </a:endParaRPr>
          </a:p>
        </p:txBody>
      </p:sp>
      <p:cxnSp>
        <p:nvCxnSpPr>
          <p:cNvPr id="127" name="Straight Connector 126"/>
          <p:cNvCxnSpPr>
            <a:cxnSpLocks/>
          </p:cNvCxnSpPr>
          <p:nvPr/>
        </p:nvCxnSpPr>
        <p:spPr bwMode="auto">
          <a:xfrm>
            <a:off x="2988070" y="4836751"/>
            <a:ext cx="2159663" cy="20954"/>
          </a:xfrm>
          <a:prstGeom prst="line">
            <a:avLst/>
          </a:prstGeom>
          <a:solidFill>
            <a:srgbClr val="0D436C"/>
          </a:solidFill>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32" name="Text Placeholder 33"/>
          <p:cNvSpPr txBox="1">
            <a:spLocks/>
          </p:cNvSpPr>
          <p:nvPr/>
        </p:nvSpPr>
        <p:spPr>
          <a:xfrm>
            <a:off x="184470" y="3300059"/>
            <a:ext cx="3148585" cy="266771"/>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342812">
              <a:spcBef>
                <a:spcPts val="0"/>
              </a:spcBef>
              <a:buNone/>
              <a:defRPr/>
            </a:pPr>
            <a:r>
              <a:rPr lang="en-AU" sz="1200" dirty="0">
                <a:solidFill>
                  <a:schemeClr val="accent1"/>
                </a:solidFill>
                <a:latin typeface="+mn-lt"/>
                <a:ea typeface="Segoe UI" panose="020B0502040204020203" pitchFamily="34" charset="0"/>
                <a:cs typeface="Arial"/>
              </a:rPr>
              <a:t>All gTLD Zone-files regularly downloaded and parsed for relevant 2-char registrations at the second level</a:t>
            </a:r>
          </a:p>
        </p:txBody>
      </p:sp>
      <p:cxnSp>
        <p:nvCxnSpPr>
          <p:cNvPr id="41" name="Straight Connector 40">
            <a:extLst>
              <a:ext uri="{FF2B5EF4-FFF2-40B4-BE49-F238E27FC236}">
                <a16:creationId xmlns:a16="http://schemas.microsoft.com/office/drawing/2014/main" xmlns="" id="{9EEC10A1-E6FD-A74D-BE0D-8888974C15BA}"/>
              </a:ext>
            </a:extLst>
          </p:cNvPr>
          <p:cNvCxnSpPr>
            <a:cxnSpLocks/>
          </p:cNvCxnSpPr>
          <p:nvPr/>
        </p:nvCxnSpPr>
        <p:spPr bwMode="auto">
          <a:xfrm>
            <a:off x="3372051" y="2557312"/>
            <a:ext cx="1775682" cy="0"/>
          </a:xfrm>
          <a:prstGeom prst="line">
            <a:avLst/>
          </a:prstGeom>
          <a:solidFill>
            <a:srgbClr val="0D436C"/>
          </a:solidFill>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474ED999-0F0B-A345-A93B-9801B09D7B55}"/>
              </a:ext>
            </a:extLst>
          </p:cNvPr>
          <p:cNvCxnSpPr>
            <a:cxnSpLocks/>
          </p:cNvCxnSpPr>
          <p:nvPr/>
        </p:nvCxnSpPr>
        <p:spPr bwMode="auto">
          <a:xfrm>
            <a:off x="3372051" y="3329881"/>
            <a:ext cx="1775682" cy="1190009"/>
          </a:xfrm>
          <a:prstGeom prst="line">
            <a:avLst/>
          </a:prstGeom>
          <a:solidFill>
            <a:srgbClr val="0D436C"/>
          </a:solidFill>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88388CD5-B0E6-1345-8C79-EDE698CD1218}"/>
              </a:ext>
            </a:extLst>
          </p:cNvPr>
          <p:cNvSpPr/>
          <p:nvPr/>
        </p:nvSpPr>
        <p:spPr>
          <a:xfrm>
            <a:off x="184469" y="5296803"/>
            <a:ext cx="4861664" cy="75229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t>Outcome: A convenient place for GAC Members to privately review registrations at the second level that match their country’s 2-char.</a:t>
            </a:r>
            <a:endParaRPr lang="en-US" sz="1600" dirty="0"/>
          </a:p>
        </p:txBody>
      </p:sp>
    </p:spTree>
    <p:extLst>
      <p:ext uri="{BB962C8B-B14F-4D97-AF65-F5344CB8AC3E}">
        <p14:creationId xmlns:p14="http://schemas.microsoft.com/office/powerpoint/2010/main" val="616412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898" y="129306"/>
            <a:ext cx="8464296" cy="450663"/>
          </a:xfrm>
        </p:spPr>
        <p:txBody>
          <a:bodyPr/>
          <a:lstStyle/>
          <a:p>
            <a:r>
              <a:rPr lang="en-US" sz="1800" dirty="0"/>
              <a:t>Timeline for Board Consideration of ICANN62 | Panama City Communique</a:t>
            </a:r>
          </a:p>
        </p:txBody>
      </p:sp>
      <p:graphicFrame>
        <p:nvGraphicFramePr>
          <p:cNvPr id="3" name="Table 2"/>
          <p:cNvGraphicFramePr>
            <a:graphicFrameLocks noGrp="1"/>
          </p:cNvGraphicFramePr>
          <p:nvPr>
            <p:extLst>
              <p:ext uri="{D42A27DB-BD31-4B8C-83A1-F6EECF244321}">
                <p14:modId xmlns:p14="http://schemas.microsoft.com/office/powerpoint/2010/main" val="1558289690"/>
              </p:ext>
            </p:extLst>
          </p:nvPr>
        </p:nvGraphicFramePr>
        <p:xfrm>
          <a:off x="326898" y="1007699"/>
          <a:ext cx="8578977" cy="4678728"/>
        </p:xfrm>
        <a:graphic>
          <a:graphicData uri="http://schemas.openxmlformats.org/drawingml/2006/table">
            <a:tbl>
              <a:tblPr>
                <a:tableStyleId>{69CF1AB2-1976-4502-BF36-3FF5EA218861}</a:tableStyleId>
              </a:tblPr>
              <a:tblGrid>
                <a:gridCol w="873252">
                  <a:extLst>
                    <a:ext uri="{9D8B030D-6E8A-4147-A177-3AD203B41FA5}">
                      <a16:colId xmlns:a16="http://schemas.microsoft.com/office/drawing/2014/main" xmlns="" val="20000"/>
                    </a:ext>
                  </a:extLst>
                </a:gridCol>
                <a:gridCol w="2642645">
                  <a:extLst>
                    <a:ext uri="{9D8B030D-6E8A-4147-A177-3AD203B41FA5}">
                      <a16:colId xmlns:a16="http://schemas.microsoft.com/office/drawing/2014/main" xmlns="" val="20001"/>
                    </a:ext>
                  </a:extLst>
                </a:gridCol>
                <a:gridCol w="3109493">
                  <a:extLst>
                    <a:ext uri="{9D8B030D-6E8A-4147-A177-3AD203B41FA5}">
                      <a16:colId xmlns:a16="http://schemas.microsoft.com/office/drawing/2014/main" xmlns="" val="20002"/>
                    </a:ext>
                  </a:extLst>
                </a:gridCol>
                <a:gridCol w="1953587">
                  <a:extLst>
                    <a:ext uri="{9D8B030D-6E8A-4147-A177-3AD203B41FA5}">
                      <a16:colId xmlns:a16="http://schemas.microsoft.com/office/drawing/2014/main" xmlns="" val="20003"/>
                    </a:ext>
                  </a:extLst>
                </a:gridCol>
              </a:tblGrid>
              <a:tr h="779788">
                <a:tc>
                  <a:txBody>
                    <a:bodyPr/>
                    <a:lstStyle/>
                    <a:p>
                      <a:pPr algn="ctr" fontAlgn="t"/>
                      <a:r>
                        <a:rPr lang="en-US" sz="1800" b="1" u="none" strike="noStrike" dirty="0">
                          <a:effectLst/>
                        </a:rPr>
                        <a:t>Week</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t"/>
                      <a:r>
                        <a:rPr lang="en-US" sz="1800" b="1" u="none" strike="noStrike" dirty="0">
                          <a:effectLst/>
                        </a:rPr>
                        <a:t>"Expected by" Date</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t"/>
                      <a:r>
                        <a:rPr lang="en-US" sz="1800" b="1" u="none" strike="noStrike" dirty="0">
                          <a:effectLst/>
                        </a:rPr>
                        <a:t>Action</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t"/>
                      <a:r>
                        <a:rPr lang="en-US" sz="1800" b="1" u="none" strike="noStrike" dirty="0">
                          <a:effectLst/>
                        </a:rPr>
                        <a:t>Owner</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779788">
                <a:tc>
                  <a:txBody>
                    <a:bodyPr/>
                    <a:lstStyle/>
                    <a:p>
                      <a:pPr algn="ctr" fontAlgn="ctr"/>
                      <a:r>
                        <a:rPr lang="en-US" sz="1800" b="1" u="none" strike="noStrike" dirty="0">
                          <a:effectLst/>
                        </a:rPr>
                        <a:t>0</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b="1" u="none" strike="noStrike" dirty="0">
                          <a:effectLst/>
                        </a:rPr>
                        <a:t>29</a:t>
                      </a:r>
                      <a:r>
                        <a:rPr lang="en-US" sz="1800" b="1" u="none" strike="noStrike" baseline="0" dirty="0">
                          <a:effectLst/>
                        </a:rPr>
                        <a:t> Jun</a:t>
                      </a:r>
                      <a:r>
                        <a:rPr lang="en-US" sz="1800" b="1" u="none" strike="noStrike" dirty="0">
                          <a:effectLst/>
                        </a:rPr>
                        <a:t> 2018</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Publish Communique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ICANN org &amp; GAC</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xmlns="" val="10001"/>
                  </a:ext>
                </a:extLst>
              </a:tr>
              <a:tr h="779788">
                <a:tc>
                  <a:txBody>
                    <a:bodyPr/>
                    <a:lstStyle/>
                    <a:p>
                      <a:pPr algn="ctr" fontAlgn="ctr"/>
                      <a:r>
                        <a:rPr lang="en-US" sz="1800" b="1" u="none" strike="noStrike" dirty="0">
                          <a:effectLst/>
                        </a:rPr>
                        <a:t>4</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b="1" u="none" strike="noStrike" dirty="0">
                          <a:effectLst/>
                        </a:rPr>
                        <a:t>27 Jul 2018</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Board &amp; GAC Meeting</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ICANN Board &amp; GAC</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xmlns="" val="10002"/>
                  </a:ext>
                </a:extLst>
              </a:tr>
              <a:tr h="779788">
                <a:tc>
                  <a:txBody>
                    <a:bodyPr/>
                    <a:lstStyle/>
                    <a:p>
                      <a:pPr algn="ctr" fontAlgn="ctr"/>
                      <a:r>
                        <a:rPr lang="en-US" sz="1800" b="1" i="0" u="none" strike="noStrike" dirty="0">
                          <a:solidFill>
                            <a:schemeClr val="dk1"/>
                          </a:solidFill>
                          <a:effectLst/>
                          <a:latin typeface="+mn-lt"/>
                          <a:cs typeface="+mn-cs"/>
                        </a:rPr>
                        <a:t>7</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b="1" u="none" strike="noStrike" dirty="0">
                          <a:effectLst/>
                        </a:rPr>
                        <a:t>17 Aug</a:t>
                      </a:r>
                      <a:r>
                        <a:rPr lang="en-US" sz="1800" b="1" u="none" strike="noStrike" baseline="0" dirty="0">
                          <a:effectLst/>
                        </a:rPr>
                        <a:t> 2018</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Board Working Group Review</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ICANN Board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xmlns="" val="10003"/>
                  </a:ext>
                </a:extLst>
              </a:tr>
              <a:tr h="779788">
                <a:tc>
                  <a:txBody>
                    <a:bodyPr/>
                    <a:lstStyle/>
                    <a:p>
                      <a:pPr algn="ctr" fontAlgn="ctr"/>
                      <a:r>
                        <a:rPr lang="en-US" sz="1800" b="1" u="none" strike="noStrike" dirty="0">
                          <a:effectLst/>
                        </a:rPr>
                        <a:t>11</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b="1" u="none" strike="noStrike" baseline="0" dirty="0">
                          <a:effectLst/>
                        </a:rPr>
                        <a:t>Board Workshop: </a:t>
                      </a:r>
                    </a:p>
                    <a:p>
                      <a:pPr algn="ctr" fontAlgn="ctr"/>
                      <a:r>
                        <a:rPr lang="en-US" sz="1800" b="1" u="none" strike="noStrike" baseline="0" dirty="0">
                          <a:effectLst/>
                        </a:rPr>
                        <a:t>14-</a:t>
                      </a:r>
                      <a:r>
                        <a:rPr lang="en-US" sz="1800" b="1" u="none" strike="noStrike" dirty="0">
                          <a:effectLst/>
                        </a:rPr>
                        <a:t>16 Sept</a:t>
                      </a:r>
                      <a:r>
                        <a:rPr lang="en-US" sz="1800" b="1" u="none" strike="noStrike" baseline="0" dirty="0">
                          <a:effectLst/>
                        </a:rPr>
                        <a:t> 2018</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Board adoption of new scorecard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ICANN Board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xmlns="" val="10004"/>
                  </a:ext>
                </a:extLst>
              </a:tr>
              <a:tr h="779788">
                <a:tc>
                  <a:txBody>
                    <a:bodyPr/>
                    <a:lstStyle/>
                    <a:p>
                      <a:pPr algn="ctr" fontAlgn="ctr"/>
                      <a:r>
                        <a:rPr lang="en-US" sz="1800" b="1" u="none" strike="noStrike" dirty="0">
                          <a:effectLst/>
                        </a:rPr>
                        <a:t>16</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b="1" u="none" strike="noStrike" dirty="0">
                          <a:effectLst/>
                        </a:rPr>
                        <a:t>ICANN63: </a:t>
                      </a:r>
                    </a:p>
                    <a:p>
                      <a:pPr algn="ctr" fontAlgn="ctr"/>
                      <a:r>
                        <a:rPr lang="en-US" sz="1800" b="1" u="none" strike="noStrike" dirty="0">
                          <a:effectLst/>
                        </a:rPr>
                        <a:t>20-26</a:t>
                      </a:r>
                      <a:r>
                        <a:rPr lang="en-US" sz="1800" b="1" u="none" strike="noStrike" baseline="0" dirty="0">
                          <a:effectLst/>
                        </a:rPr>
                        <a:t> Oct 2018</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GAC consideration of ICANN62 scorecard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noFill/>
                  </a:tcPr>
                </a:tc>
                <a:tc>
                  <a:txBody>
                    <a:bodyPr/>
                    <a:lstStyle/>
                    <a:p>
                      <a:pPr algn="ctr" fontAlgn="ctr"/>
                      <a:r>
                        <a:rPr lang="en-US" sz="1800" u="none" strike="noStrike" dirty="0">
                          <a:effectLst/>
                        </a:rPr>
                        <a:t>GAC</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63963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ICANNPPT_Arial_4x3_June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ICANN PPT Template 4x3 20170607.potx" id="{99719EB8-08D5-4EC4-8738-AAF721777DA7}" vid="{6963FD61-D754-4021-9B52-5D28287E54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ICANN PPT Template 4x3 20170607</Template>
  <TotalTime>30985</TotalTime>
  <Words>1139</Words>
  <Application>Microsoft Office PowerPoint</Application>
  <PresentationFormat>On-screen Show (4:3)</PresentationFormat>
  <Paragraphs>123</Paragraphs>
  <Slides>9</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微軟正黑體</vt:lpstr>
      <vt:lpstr>ＭＳ Ｐゴシック</vt:lpstr>
      <vt:lpstr>Arial</vt:lpstr>
      <vt:lpstr>Calibri</vt:lpstr>
      <vt:lpstr>Segoe UI</vt:lpstr>
      <vt:lpstr>Source Sans Pro</vt:lpstr>
      <vt:lpstr>Wingdings</vt:lpstr>
      <vt:lpstr>1_ICANNPPT_Arial_4x3_June 2017_potx</vt:lpstr>
      <vt:lpstr>BGRI Meeting – ICANN62</vt:lpstr>
      <vt:lpstr>Agenda</vt:lpstr>
      <vt:lpstr>GAC Historical Advice</vt:lpstr>
      <vt:lpstr>GAC Advice Overview – Phases and Advice Items</vt:lpstr>
      <vt:lpstr>GAC Advice Overview – Phase 3 Items</vt:lpstr>
      <vt:lpstr>GAC Advice Overview – GDPR Related Items from San Juan Communique</vt:lpstr>
      <vt:lpstr>GAC Advice Overview – Phase 4 Items</vt:lpstr>
      <vt:lpstr>Concept Review: Displaying 2-Chars on GAC Website</vt:lpstr>
      <vt:lpstr>Timeline for Board Consideration of ICANN62 | Panama City Communique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 (75 characters maximum)</dc:title>
  <dc:creator>Grant Nakata</dc:creator>
  <cp:lastModifiedBy>Jared Erwin</cp:lastModifiedBy>
  <cp:revision>519</cp:revision>
  <cp:lastPrinted>2018-01-22T18:30:03Z</cp:lastPrinted>
  <dcterms:created xsi:type="dcterms:W3CDTF">2017-06-15T23:55:49Z</dcterms:created>
  <dcterms:modified xsi:type="dcterms:W3CDTF">2018-06-19T16:28:35Z</dcterms:modified>
</cp:coreProperties>
</file>